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59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79" r:id="rId20"/>
    <p:sldId id="285" r:id="rId21"/>
  </p:sldIdLst>
  <p:sldSz cx="9144000" cy="6858000" type="screen4x3"/>
  <p:notesSz cx="7077075" cy="93694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8A5C2E"/>
    <a:srgbClr val="7B5229"/>
    <a:srgbClr val="DE0000"/>
    <a:srgbClr val="663300"/>
    <a:srgbClr val="660033"/>
    <a:srgbClr val="CC3300"/>
    <a:srgbClr val="A6A200"/>
    <a:srgbClr val="FFFF00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5620"/>
    <p:restoredTop sz="94660"/>
  </p:normalViewPr>
  <p:slideViewPr>
    <p:cSldViewPr>
      <p:cViewPr varScale="1">
        <p:scale>
          <a:sx n="80" d="100"/>
          <a:sy n="80" d="100"/>
        </p:scale>
        <p:origin x="148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4A772-EE76-4091-8564-DC29EAAC19C5}" type="datetimeFigureOut">
              <a:rPr lang="en-US" smtClean="0"/>
              <a:t>11/12/2016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9952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899525"/>
            <a:ext cx="3067050" cy="468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BE4619-B674-4EBF-B527-D2C4451D72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9543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6733" cy="468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73" tIns="46986" rIns="93973" bIns="46986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8705" y="0"/>
            <a:ext cx="3066733" cy="468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73" tIns="46986" rIns="93973" bIns="46986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6975" y="703263"/>
            <a:ext cx="4683125" cy="35131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7708" y="4450477"/>
            <a:ext cx="5661660" cy="42162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73" tIns="46986" rIns="93973" bIns="469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99328"/>
            <a:ext cx="3066733" cy="468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73" tIns="46986" rIns="93973" bIns="46986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8705" y="8899328"/>
            <a:ext cx="3066733" cy="468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973" tIns="46986" rIns="93973" bIns="46986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5F15297-8B69-4583-8634-86CEF1222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639113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F15297-8B69-4583-8634-86CEF1222CE7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694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F15297-8B69-4583-8634-86CEF1222CE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892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7B61D-073A-4FAA-B4E5-7883E74279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61FF64-AF26-43F3-BB82-3F080E497D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5793D6-261F-4306-A457-4285595A4B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65C8BC-FED8-41C7-8DD9-E10CA60A0F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A565FD-DCF0-496A-B536-BEBF195DD4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DE894C-72D9-496E-83F6-8D554C132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0EE179-5D8B-4E7D-B58D-1A94FAF0B0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32FE45-920D-41C6-B689-FB7D928731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47505-5B8C-4D5F-8393-538D1B7907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73D6D8-1A38-4306-ACEC-003D58512D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58EBB7-A466-4170-BEE9-7019F28C6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32CD06F-EB62-4BB7-A8EE-97DC2C2D01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algn="l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14300" indent="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539875" indent="-457200" algn="l" rtl="0" eaLnBrk="0" fontAlgn="base" hangingPunct="0">
        <a:spcBef>
          <a:spcPct val="20000"/>
        </a:spcBef>
        <a:spcAft>
          <a:spcPct val="0"/>
        </a:spcAft>
        <a:defRPr sz="2400">
          <a:solidFill>
            <a:schemeClr val="tx1"/>
          </a:solidFill>
          <a:latin typeface="+mn-lt"/>
        </a:defRPr>
      </a:lvl3pPr>
      <a:lvl4pPr marL="2035175" indent="-3810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4pPr>
      <a:lvl5pPr marL="2530475" indent="-381000" algn="l" rtl="0" eaLnBrk="0" fontAlgn="base" hangingPunct="0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987675" indent="-3810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3444875" indent="-3810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902075" indent="-3810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4359275" indent="-381000" algn="l" rtl="0" fontAlgn="base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F5C721D-00AE-4840-AF61-BF4E5BDA74AC}" type="slidenum">
              <a:rPr lang="en-US"/>
              <a:pPr/>
              <a:t>1</a:t>
            </a:fld>
            <a:endParaRPr lang="en-US"/>
          </a:p>
        </p:txBody>
      </p:sp>
      <p:sp>
        <p:nvSpPr>
          <p:cNvPr id="2051" name="AutoShape 4"/>
          <p:cNvSpPr>
            <a:spLocks noChangeArrowheads="1"/>
          </p:cNvSpPr>
          <p:nvPr/>
        </p:nvSpPr>
        <p:spPr bwMode="auto">
          <a:xfrm>
            <a:off x="8534400" y="6781800"/>
            <a:ext cx="304800" cy="762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2860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tabLst>
                <a:tab pos="228600" algn="l"/>
              </a:tabLst>
            </a:pPr>
            <a:r>
              <a:rPr lang="en-US" sz="2800" b="1" dirty="0" smtClean="0">
                <a:solidFill>
                  <a:schemeClr val="tx1"/>
                </a:solidFill>
              </a:rPr>
              <a:t>	</a:t>
            </a:r>
            <a:r>
              <a:rPr lang="en-US" sz="2800" b="1" dirty="0" err="1" smtClean="0">
                <a:solidFill>
                  <a:schemeClr val="tx1"/>
                </a:solidFill>
              </a:rPr>
              <a:t>Pero</a:t>
            </a:r>
            <a:r>
              <a:rPr lang="en-US" sz="2800" b="1" dirty="0" smtClean="0">
                <a:solidFill>
                  <a:schemeClr val="tx1"/>
                </a:solidFill>
              </a:rPr>
              <a:t> Cristo, </a:t>
            </a:r>
            <a:r>
              <a:rPr lang="en-US" sz="2800" b="1" dirty="0" err="1" smtClean="0">
                <a:solidFill>
                  <a:schemeClr val="tx1"/>
                </a:solidFill>
              </a:rPr>
              <a:t>hablando</a:t>
            </a:r>
            <a:r>
              <a:rPr lang="en-US" sz="2800" b="1" dirty="0" smtClean="0">
                <a:solidFill>
                  <a:schemeClr val="tx1"/>
                </a:solidFill>
              </a:rPr>
              <a:t> con la </a:t>
            </a:r>
            <a:r>
              <a:rPr lang="en-US" sz="2800" b="1" dirty="0" err="1" smtClean="0">
                <a:solidFill>
                  <a:schemeClr val="tx1"/>
                </a:solidFill>
              </a:rPr>
              <a:t>mujer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samaritana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que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tenía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conceptos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carnales</a:t>
            </a:r>
            <a:r>
              <a:rPr lang="en-US" sz="2800" b="1" dirty="0" smtClean="0">
                <a:solidFill>
                  <a:schemeClr val="tx1"/>
                </a:solidFill>
              </a:rPr>
              <a:t> y </a:t>
            </a:r>
            <a:r>
              <a:rPr lang="en-US" sz="2800" b="1" dirty="0" err="1" smtClean="0">
                <a:solidFill>
                  <a:schemeClr val="tx1"/>
                </a:solidFill>
              </a:rPr>
              <a:t>materialistas</a:t>
            </a:r>
            <a:r>
              <a:rPr lang="en-US" sz="2800" b="1" dirty="0" smtClean="0">
                <a:solidFill>
                  <a:schemeClr val="tx1"/>
                </a:solidFill>
              </a:rPr>
              <a:t> (</a:t>
            </a:r>
            <a:r>
              <a:rPr lang="en-US" sz="2800" b="1" dirty="0" smtClean="0">
                <a:solidFill>
                  <a:srgbClr val="003399"/>
                </a:solidFill>
              </a:rPr>
              <a:t>ver. 20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i="1" dirty="0" err="1" smtClean="0">
                <a:solidFill>
                  <a:schemeClr val="tx1"/>
                </a:solidFill>
              </a:rPr>
              <a:t>nuestros</a:t>
            </a:r>
            <a:r>
              <a:rPr lang="en-US" sz="2800" b="1" i="1" dirty="0" smtClean="0">
                <a:solidFill>
                  <a:schemeClr val="tx1"/>
                </a:solidFill>
              </a:rPr>
              <a:t> padres </a:t>
            </a:r>
            <a:r>
              <a:rPr lang="en-US" sz="2800" b="1" i="1" dirty="0" err="1" smtClean="0">
                <a:solidFill>
                  <a:schemeClr val="tx1"/>
                </a:solidFill>
              </a:rPr>
              <a:t>adoraron</a:t>
            </a:r>
            <a:r>
              <a:rPr lang="en-US" sz="2800" b="1" i="1" dirty="0" smtClean="0">
                <a:solidFill>
                  <a:schemeClr val="tx1"/>
                </a:solidFill>
              </a:rPr>
              <a:t> </a:t>
            </a:r>
            <a:r>
              <a:rPr lang="en-US" sz="2800" b="1" i="1" u="sng" dirty="0" smtClean="0">
                <a:solidFill>
                  <a:schemeClr val="tx1"/>
                </a:solidFill>
              </a:rPr>
              <a:t>en </a:t>
            </a:r>
            <a:r>
              <a:rPr lang="en-US" sz="2800" b="1" i="1" u="sng" dirty="0" err="1" smtClean="0">
                <a:solidFill>
                  <a:schemeClr val="tx1"/>
                </a:solidFill>
              </a:rPr>
              <a:t>este</a:t>
            </a:r>
            <a:r>
              <a:rPr lang="en-US" sz="2800" b="1" i="1" u="sng" dirty="0" smtClean="0">
                <a:solidFill>
                  <a:schemeClr val="tx1"/>
                </a:solidFill>
              </a:rPr>
              <a:t> </a:t>
            </a:r>
            <a:r>
              <a:rPr lang="en-US" sz="2800" b="1" i="1" u="sng" dirty="0" err="1" smtClean="0">
                <a:solidFill>
                  <a:schemeClr val="tx1"/>
                </a:solidFill>
              </a:rPr>
              <a:t>monte</a:t>
            </a:r>
            <a:r>
              <a:rPr lang="en-US" sz="2800" b="1" i="1" dirty="0" smtClean="0">
                <a:solidFill>
                  <a:schemeClr val="tx1"/>
                </a:solidFill>
              </a:rPr>
              <a:t>, y </a:t>
            </a:r>
            <a:r>
              <a:rPr lang="en-US" sz="2800" b="1" i="1" dirty="0" err="1" smtClean="0">
                <a:solidFill>
                  <a:schemeClr val="tx1"/>
                </a:solidFill>
              </a:rPr>
              <a:t>vosotros</a:t>
            </a:r>
            <a:r>
              <a:rPr lang="en-US" sz="2800" b="1" i="1" dirty="0" smtClean="0">
                <a:solidFill>
                  <a:schemeClr val="tx1"/>
                </a:solidFill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</a:rPr>
              <a:t>decís</a:t>
            </a:r>
            <a:r>
              <a:rPr lang="en-US" sz="2800" b="1" i="1" dirty="0" smtClean="0">
                <a:solidFill>
                  <a:schemeClr val="tx1"/>
                </a:solidFill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</a:rPr>
              <a:t>que</a:t>
            </a:r>
            <a:r>
              <a:rPr lang="en-US" sz="2800" b="1" i="1" dirty="0" smtClean="0">
                <a:solidFill>
                  <a:schemeClr val="tx1"/>
                </a:solidFill>
              </a:rPr>
              <a:t> en </a:t>
            </a:r>
            <a:r>
              <a:rPr lang="en-US" sz="2800" b="1" i="1" u="sng" dirty="0" err="1" smtClean="0">
                <a:solidFill>
                  <a:schemeClr val="tx1"/>
                </a:solidFill>
              </a:rPr>
              <a:t>Jerusalén</a:t>
            </a:r>
            <a:r>
              <a:rPr lang="en-US" sz="2800" b="1" i="1" dirty="0" smtClean="0">
                <a:solidFill>
                  <a:schemeClr val="tx1"/>
                </a:solidFill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</a:rPr>
              <a:t>es</a:t>
            </a:r>
            <a:r>
              <a:rPr lang="en-US" sz="2800" b="1" i="1" dirty="0" smtClean="0">
                <a:solidFill>
                  <a:schemeClr val="tx1"/>
                </a:solidFill>
              </a:rPr>
              <a:t> el </a:t>
            </a:r>
            <a:r>
              <a:rPr lang="en-US" sz="2800" b="1" i="1" dirty="0" err="1" smtClean="0">
                <a:solidFill>
                  <a:schemeClr val="tx1"/>
                </a:solidFill>
              </a:rPr>
              <a:t>lugar</a:t>
            </a:r>
            <a:r>
              <a:rPr lang="en-US" sz="2800" b="1" i="1" dirty="0" smtClean="0">
                <a:solidFill>
                  <a:schemeClr val="tx1"/>
                </a:solidFill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</a:rPr>
              <a:t>donde</a:t>
            </a:r>
            <a:r>
              <a:rPr lang="en-US" sz="2800" b="1" i="1" dirty="0" smtClean="0">
                <a:solidFill>
                  <a:schemeClr val="tx1"/>
                </a:solidFill>
              </a:rPr>
              <a:t> se </a:t>
            </a:r>
            <a:r>
              <a:rPr lang="en-US" sz="2800" b="1" i="1" dirty="0" err="1" smtClean="0">
                <a:solidFill>
                  <a:schemeClr val="tx1"/>
                </a:solidFill>
              </a:rPr>
              <a:t>debe</a:t>
            </a:r>
            <a:r>
              <a:rPr lang="en-US" sz="2800" b="1" i="1" dirty="0" smtClean="0">
                <a:solidFill>
                  <a:schemeClr val="tx1"/>
                </a:solidFill>
              </a:rPr>
              <a:t> </a:t>
            </a:r>
            <a:r>
              <a:rPr lang="en-US" sz="2800" b="1" i="1" dirty="0" err="1" smtClean="0">
                <a:solidFill>
                  <a:schemeClr val="tx1"/>
                </a:solidFill>
              </a:rPr>
              <a:t>adorar</a:t>
            </a:r>
            <a:r>
              <a:rPr lang="en-US" sz="2800" b="1" i="1" dirty="0" smtClean="0">
                <a:solidFill>
                  <a:schemeClr val="tx1"/>
                </a:solidFill>
              </a:rPr>
              <a:t>….</a:t>
            </a:r>
            <a:endParaRPr 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0" y="2057400"/>
            <a:ext cx="9144000" cy="4648200"/>
          </a:xfrm>
        </p:spPr>
        <p:txBody>
          <a:bodyPr/>
          <a:lstStyle/>
          <a:p>
            <a:pPr eaLnBrk="1" hangingPunct="1">
              <a:lnSpc>
                <a:spcPts val="27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r>
              <a:rPr lang="en-US" sz="2800" dirty="0" smtClean="0"/>
              <a:t>	</a:t>
            </a:r>
            <a:r>
              <a:rPr lang="en-US" sz="2800" b="1" dirty="0" smtClean="0"/>
              <a:t>al </a:t>
            </a:r>
            <a:r>
              <a:rPr lang="en-US" sz="2800" b="1" dirty="0" err="1" smtClean="0"/>
              <a:t>referise</a:t>
            </a:r>
            <a:r>
              <a:rPr lang="en-US" sz="2800" b="1" dirty="0" smtClean="0"/>
              <a:t> al </a:t>
            </a:r>
            <a:r>
              <a:rPr lang="en-US" sz="2800" b="1" dirty="0" err="1" smtClean="0"/>
              <a:t>evangelio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venidero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hizo</a:t>
            </a:r>
            <a:r>
              <a:rPr lang="en-US" sz="2800" b="1" dirty="0" smtClean="0"/>
              <a:t> un </a:t>
            </a:r>
            <a:r>
              <a:rPr lang="en-US" sz="2800" b="1" dirty="0" err="1" smtClean="0"/>
              <a:t>contraste</a:t>
            </a:r>
            <a:r>
              <a:rPr lang="en-US" sz="2800" b="1" dirty="0" smtClean="0"/>
              <a:t> entre lo </a:t>
            </a:r>
            <a:r>
              <a:rPr lang="en-US" sz="2800" b="1" dirty="0" err="1" smtClean="0"/>
              <a:t>que</a:t>
            </a:r>
            <a:r>
              <a:rPr lang="en-US" sz="2800" b="1" dirty="0" smtClean="0"/>
              <a:t> el </a:t>
            </a:r>
            <a:r>
              <a:rPr lang="en-US" sz="2800" b="1" dirty="0" err="1" smtClean="0"/>
              <a:t>Antiguo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Testamento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propagaba</a:t>
            </a:r>
            <a:r>
              <a:rPr lang="en-US" sz="2800" b="1" dirty="0" smtClean="0"/>
              <a:t> (</a:t>
            </a:r>
            <a:r>
              <a:rPr lang="en-US" sz="2800" b="1" dirty="0" err="1" smtClean="0"/>
              <a:t>ordenanzas</a:t>
            </a:r>
            <a:r>
              <a:rPr lang="en-US" sz="2800" b="1" dirty="0" smtClean="0"/>
              <a:t> </a:t>
            </a:r>
            <a:r>
              <a:rPr lang="en-US" sz="2800" b="1" u="sng" dirty="0" err="1" smtClean="0">
                <a:solidFill>
                  <a:srgbClr val="DE0000"/>
                </a:solidFill>
              </a:rPr>
              <a:t>carnales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que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servían</a:t>
            </a:r>
            <a:r>
              <a:rPr lang="en-US" sz="2800" b="1" dirty="0" smtClean="0"/>
              <a:t> de </a:t>
            </a:r>
            <a:r>
              <a:rPr lang="en-US" sz="2800" b="1" u="sng" dirty="0" err="1" smtClean="0">
                <a:solidFill>
                  <a:srgbClr val="7B5229"/>
                </a:solidFill>
              </a:rPr>
              <a:t>sombra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tipo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figura</a:t>
            </a:r>
            <a:r>
              <a:rPr lang="en-US" sz="2800" b="1" dirty="0" smtClean="0"/>
              <a:t> y</a:t>
            </a:r>
            <a:r>
              <a:rPr lang="en-US" sz="2800" dirty="0" smtClean="0"/>
              <a:t> </a:t>
            </a:r>
            <a:r>
              <a:rPr lang="en-US" sz="2800" b="1" dirty="0" err="1" smtClean="0"/>
              <a:t>símbolo</a:t>
            </a:r>
            <a:r>
              <a:rPr lang="en-US" sz="2800" b="1" dirty="0" smtClean="0"/>
              <a:t>) y lo </a:t>
            </a:r>
            <a:r>
              <a:rPr lang="en-US" sz="2800" b="1" dirty="0" err="1" smtClean="0"/>
              <a:t>que</a:t>
            </a:r>
            <a:r>
              <a:rPr lang="en-US" sz="2800" b="1" dirty="0" smtClean="0"/>
              <a:t> el Nuevo </a:t>
            </a:r>
            <a:r>
              <a:rPr lang="en-US" sz="2800" b="1" dirty="0" err="1" smtClean="0"/>
              <a:t>Testamento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representa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que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es</a:t>
            </a:r>
            <a:r>
              <a:rPr lang="en-US" sz="2800" b="1" dirty="0" smtClean="0"/>
              <a:t> </a:t>
            </a:r>
            <a:r>
              <a:rPr lang="en-US" sz="2800" b="1" u="sng" dirty="0" err="1" smtClean="0">
                <a:solidFill>
                  <a:srgbClr val="DE0000"/>
                </a:solidFill>
              </a:rPr>
              <a:t>espíritu</a:t>
            </a:r>
            <a:r>
              <a:rPr lang="en-US" sz="2800" b="1" dirty="0" smtClean="0"/>
              <a:t> y </a:t>
            </a:r>
            <a:r>
              <a:rPr lang="en-US" sz="2800" b="1" u="sng" dirty="0" err="1" smtClean="0">
                <a:solidFill>
                  <a:srgbClr val="8A5C2E"/>
                </a:solidFill>
              </a:rPr>
              <a:t>verdad</a:t>
            </a:r>
            <a:r>
              <a:rPr lang="en-US" sz="2800" b="1" dirty="0" smtClean="0">
                <a:solidFill>
                  <a:srgbClr val="8A5C2E"/>
                </a:solidFill>
              </a:rPr>
              <a:t> (</a:t>
            </a:r>
            <a:r>
              <a:rPr lang="en-US" sz="2800" b="1" u="sng" dirty="0" err="1" smtClean="0">
                <a:solidFill>
                  <a:srgbClr val="8A5C2E"/>
                </a:solidFill>
              </a:rPr>
              <a:t>realidad</a:t>
            </a:r>
            <a:r>
              <a:rPr lang="en-US" sz="2800" b="1" dirty="0" smtClean="0">
                <a:solidFill>
                  <a:srgbClr val="8A5C2E"/>
                </a:solidFill>
              </a:rPr>
              <a:t>)</a:t>
            </a:r>
            <a:r>
              <a:rPr lang="en-US" sz="2800" b="1" dirty="0" smtClean="0"/>
              <a:t>.</a:t>
            </a:r>
          </a:p>
          <a:p>
            <a:pPr eaLnBrk="1" hangingPunct="1">
              <a:lnSpc>
                <a:spcPts val="27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r>
              <a:rPr lang="en-US" sz="2800" b="1" dirty="0" smtClean="0"/>
              <a:t>	</a:t>
            </a:r>
            <a:r>
              <a:rPr lang="es-ES_tradnl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Nótense los ver. </a:t>
            </a:r>
            <a:r>
              <a:rPr lang="es-ES_tradnl" sz="2800" b="1" dirty="0" smtClean="0">
                <a:solidFill>
                  <a:srgbClr val="0070C0"/>
                </a:solidFill>
                <a:latin typeface="+mn-lt"/>
                <a:ea typeface="+mn-ea"/>
                <a:cs typeface="+mn-cs"/>
              </a:rPr>
              <a:t>20-23</a:t>
            </a:r>
            <a:r>
              <a:rPr lang="es-ES_tradnl" sz="2800" b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es-ES_tradnl" sz="28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Nuestros padres adoraron en este monte, y vosotros decís que en Jerusalén es el lugar donde se debe adorar.  21 Jesús le dijo: Mu-</a:t>
            </a:r>
            <a:r>
              <a:rPr lang="es-ES_tradnl" sz="2800" b="1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jer</a:t>
            </a:r>
            <a:r>
              <a:rPr lang="es-ES_tradnl" sz="28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créeme, que la hora viene cuando ni en este monte ni en Jerusalén adoraréis al Padre.  22  </a:t>
            </a:r>
            <a:r>
              <a:rPr lang="es-ES_tradnl" sz="2800" b="1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Voso-tros</a:t>
            </a:r>
            <a:r>
              <a:rPr lang="es-ES_tradnl" sz="28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adoráis lo que no sabéis; nosotros adoramos lo que sabemos; porque la salvación viene ..........</a:t>
            </a:r>
            <a:endParaRPr lang="en-US" sz="2800" b="1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r>
              <a:rPr lang="en-US" sz="2800" b="1" dirty="0" smtClean="0"/>
              <a:t>	</a:t>
            </a:r>
            <a:endParaRPr lang="en-US" sz="2800" dirty="0" smtClean="0"/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F3BCBB-DC25-429E-8486-6117C68222EB}" type="slidenum">
              <a:rPr lang="en-US"/>
              <a:pPr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2098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tabLst>
                <a:tab pos="228600" algn="l"/>
              </a:tabLst>
            </a:pPr>
            <a:r>
              <a:rPr lang="es-ES_tradnl" sz="2800" b="1" i="1" dirty="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de los judíos.  23  Mas la hora viene, y ahora es, cuando los verdaderos adoradores adorarán al Padre en espíritu y en verdad; porque también el Padre tales adoradores busca que le adoren.</a:t>
            </a:r>
            <a:endParaRPr lang="en-US" sz="2800" b="1" dirty="0" smtClean="0">
              <a:solidFill>
                <a:srgbClr val="8A5C2E"/>
              </a:solidFill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0" y="1905000"/>
            <a:ext cx="9144000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r>
              <a:rPr lang="en-US" sz="2800" b="1" dirty="0" smtClean="0"/>
              <a:t>	</a:t>
            </a:r>
            <a:r>
              <a:rPr lang="es-ES" sz="2800" b="1" dirty="0" smtClean="0"/>
              <a:t>	Dado que Dios es espíritu (</a:t>
            </a:r>
            <a:r>
              <a:rPr lang="es-ES" sz="2800" b="1" dirty="0" smtClean="0">
                <a:solidFill>
                  <a:srgbClr val="003399"/>
                </a:solidFill>
              </a:rPr>
              <a:t>ver. 24</a:t>
            </a:r>
            <a:r>
              <a:rPr lang="es-ES" sz="2800" b="1" dirty="0" smtClean="0"/>
              <a:t>), la adoración verdadera y en realidad tiene que ser espiritual, no carnal (sacrificios de animales, etc.). Tiene que ser verdadera o real, y no sencillamente simbólica, apuntando a la cosa verdadera.</a:t>
            </a:r>
            <a:endParaRPr lang="en-US" sz="2800" b="1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r>
              <a:rPr lang="es-ES_tradnl" sz="2800" b="1" dirty="0" smtClean="0"/>
              <a:t>	</a:t>
            </a:r>
            <a:r>
              <a:rPr lang="es-ES_tradnl" sz="2800" b="1" dirty="0" smtClean="0">
                <a:solidFill>
                  <a:srgbClr val="003399"/>
                </a:solidFill>
              </a:rPr>
              <a:t>2 Cor. 3:6</a:t>
            </a:r>
            <a:r>
              <a:rPr lang="es-ES_tradnl" sz="2800" b="1" dirty="0" smtClean="0"/>
              <a:t>, el cual asimismo nos hizo ministros competentes de un nuevo pacto, no de la letra, sino del espíritu; porque la letra mata, mas el espíritu vivifica. Se contrastan dos testamentos con </a:t>
            </a:r>
            <a:r>
              <a:rPr lang="es-ES_tradnl" sz="2800" b="1" dirty="0" err="1" smtClean="0"/>
              <a:t>dis</a:t>
            </a:r>
            <a:r>
              <a:rPr lang="es-ES_tradnl" sz="2800" b="1" dirty="0" smtClean="0"/>
              <a:t>-tintas naturalezas.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endParaRPr lang="es-ES" sz="2800" b="1" dirty="0" smtClean="0"/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F3BCBB-DC25-429E-8486-6117C68222EB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0574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tabLst>
                <a:tab pos="228600" algn="l"/>
              </a:tabLst>
            </a:pPr>
            <a:r>
              <a:rPr lang="es-ES_tradnl" sz="2800" b="1" dirty="0" smtClean="0"/>
              <a:t>	Cristo vino predicando el evangelio del Reino, </a:t>
            </a:r>
            <a:r>
              <a:rPr lang="es-ES_tradnl" sz="2800" b="1" dirty="0" smtClean="0">
                <a:solidFill>
                  <a:srgbClr val="003399"/>
                </a:solidFill>
              </a:rPr>
              <a:t>Mat. 4:23,</a:t>
            </a:r>
            <a:r>
              <a:rPr lang="es-ES_tradnl" sz="2800" b="1" dirty="0" smtClean="0"/>
              <a:t> </a:t>
            </a:r>
            <a:r>
              <a:rPr lang="es-ES_tradnl" sz="2800" b="1" i="1" dirty="0" smtClean="0"/>
              <a:t>Y recorrió Jesús toda Galilea, enseñando en las sinagogas de ellos, y predicando el evangelio del reino.</a:t>
            </a:r>
            <a:endParaRPr lang="en-US" sz="2800" b="1" dirty="0" smtClean="0">
              <a:solidFill>
                <a:srgbClr val="8A5C2E"/>
              </a:solidFill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0" y="1752600"/>
            <a:ext cx="9144000" cy="472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r>
              <a:rPr lang="es-ES" sz="2800" b="1" dirty="0" smtClean="0"/>
              <a:t>	Con ese evangelio vino gracia y verdad (realidad), </a:t>
            </a:r>
            <a:r>
              <a:rPr lang="es-ES" sz="2800" b="1" dirty="0" smtClean="0">
                <a:solidFill>
                  <a:srgbClr val="003399"/>
                </a:solidFill>
              </a:rPr>
              <a:t>Jn. 1:17</a:t>
            </a:r>
            <a:r>
              <a:rPr lang="es-ES" sz="2800" b="1" dirty="0" smtClean="0"/>
              <a:t>, </a:t>
            </a:r>
            <a:r>
              <a:rPr lang="es-ES" sz="2800" b="1" i="1" dirty="0" smtClean="0"/>
              <a:t>Pues la ley por medio de Moisés fue dada, pero la gracia y la verdad vinieron por medio de Jesucristo</a:t>
            </a:r>
            <a:r>
              <a:rPr lang="es-ES" sz="2800" b="1" dirty="0" smtClean="0"/>
              <a:t>. El evangelio es ¡gracia y verdad, espíritu y verdad!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r>
              <a:rPr lang="es-ES_tradnl" sz="2800" b="1" dirty="0" smtClean="0">
                <a:solidFill>
                  <a:srgbClr val="FF0000"/>
                </a:solidFill>
              </a:rPr>
              <a:t>7. El origen del nombre PROPIO: Testigos de Jehová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r>
              <a:rPr lang="es-ES_tradnl" sz="2800" b="1" dirty="0" smtClean="0"/>
              <a:t>	1931, Columbus, Ohio, </a:t>
            </a:r>
            <a:r>
              <a:rPr lang="es-ES_tradnl" sz="2800" b="1" dirty="0" err="1" smtClean="0"/>
              <a:t>Nathan</a:t>
            </a:r>
            <a:r>
              <a:rPr lang="es-ES_tradnl" sz="2800" b="1" dirty="0" smtClean="0"/>
              <a:t> </a:t>
            </a:r>
            <a:r>
              <a:rPr lang="es-ES_tradnl" sz="2800" b="1" dirty="0" err="1" smtClean="0"/>
              <a:t>Rutherford</a:t>
            </a:r>
            <a:r>
              <a:rPr lang="es-ES_tradnl" sz="2800" b="1" dirty="0" smtClean="0"/>
              <a:t>, los Estudiantes Bíblicos Internacionales, tuvieron una conferencia y adoptaron el nombre propio de Testigos de Jehová.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r>
              <a:rPr lang="es-ES_tradnl" sz="2800" b="1" dirty="0" smtClean="0">
                <a:solidFill>
                  <a:srgbClr val="FF0000"/>
                </a:solidFill>
              </a:rPr>
              <a:t>	</a:t>
            </a:r>
            <a:r>
              <a:rPr lang="es-ES_tradnl" sz="2800" b="1" dirty="0" smtClean="0"/>
              <a:t>	Cambiaron un nombre común (testigos) en un nombre PROPIO, Testigos.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endParaRPr lang="es-ES_tradnl" sz="28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endParaRPr lang="en-US" sz="2800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endParaRPr lang="es-ES" sz="2800" b="1" dirty="0" smtClean="0"/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F3BCBB-DC25-429E-8486-6117C68222EB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066800"/>
          </a:xfrm>
        </p:spPr>
        <p:txBody>
          <a:bodyPr/>
          <a:lstStyle/>
          <a:p>
            <a:pPr algn="l"/>
            <a:r>
              <a:rPr lang="es-ES_tradnl" sz="2800" b="1" dirty="0" smtClean="0"/>
              <a:t>Otros ejemplos de este error:</a:t>
            </a:r>
            <a:endParaRPr lang="en-US" sz="2800" dirty="0"/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0" y="762000"/>
            <a:ext cx="91440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r>
              <a:rPr lang="es-ES_tradnl" sz="2800" b="1" dirty="0" smtClean="0"/>
              <a:t>	1. La Sociedad de Amigos (Cuáqueros). Los presidentes </a:t>
            </a:r>
            <a:r>
              <a:rPr lang="es-ES_tradnl" sz="2800" b="1" dirty="0" err="1" smtClean="0"/>
              <a:t>Hoover</a:t>
            </a:r>
            <a:r>
              <a:rPr lang="es-ES_tradnl" sz="2800" b="1" dirty="0" smtClean="0"/>
              <a:t> y  Nixon eran de éstos como también el fundador de Pennsylvania, William </a:t>
            </a:r>
            <a:r>
              <a:rPr lang="es-ES_tradnl" sz="2800" b="1" dirty="0" err="1" smtClean="0"/>
              <a:t>Penn</a:t>
            </a:r>
            <a:r>
              <a:rPr lang="es-ES_tradnl" sz="2800" b="1" dirty="0" smtClean="0"/>
              <a:t>, y el aventurero, Daniel Boone.</a:t>
            </a:r>
            <a:endParaRPr lang="en-US" sz="2800" dirty="0" smtClean="0"/>
          </a:p>
          <a:p>
            <a:pPr>
              <a:spcBef>
                <a:spcPts val="0"/>
              </a:spcBef>
              <a:tabLst>
                <a:tab pos="233363" algn="l"/>
              </a:tabLst>
            </a:pPr>
            <a:r>
              <a:rPr lang="es-ES_tradnl" sz="2800" b="1" dirty="0" smtClean="0"/>
              <a:t>	Pasajes que emplean el nombre común, </a:t>
            </a:r>
            <a:r>
              <a:rPr lang="es-ES_tradnl" sz="2800" b="1" u="sng" dirty="0" smtClean="0"/>
              <a:t>amigos</a:t>
            </a:r>
            <a:r>
              <a:rPr lang="es-ES_tradnl" sz="2800" b="1" dirty="0" smtClean="0"/>
              <a:t>, y utilizados para justificar el nombre propio, </a:t>
            </a:r>
            <a:r>
              <a:rPr lang="es-ES_tradnl" sz="2800" b="1" u="sng" dirty="0" smtClean="0"/>
              <a:t>Amigos</a:t>
            </a:r>
            <a:r>
              <a:rPr lang="es-ES_tradnl" sz="2800" b="1" dirty="0" smtClean="0"/>
              <a:t>:</a:t>
            </a: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s-ES_tradnl" sz="2800" b="1" dirty="0" smtClean="0"/>
              <a:t>	</a:t>
            </a:r>
            <a:r>
              <a:rPr lang="es-ES_tradnl" sz="2800" b="1" dirty="0" smtClean="0">
                <a:solidFill>
                  <a:srgbClr val="003399"/>
                </a:solidFill>
              </a:rPr>
              <a:t>Jn. 15:14,15</a:t>
            </a:r>
            <a:r>
              <a:rPr lang="es-ES_tradnl" sz="2800" b="1" dirty="0" smtClean="0"/>
              <a:t>,  </a:t>
            </a:r>
            <a:r>
              <a:rPr lang="es-ES_tradnl" sz="2800" b="1" i="1" dirty="0" smtClean="0"/>
              <a:t>Vosotros sois mis amigos, si hacéis lo que yo os mando...os he llamado amigos.</a:t>
            </a: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s-ES_tradnl" sz="2800" b="1" i="1" dirty="0" smtClean="0"/>
              <a:t>	</a:t>
            </a:r>
            <a:r>
              <a:rPr lang="es-ES_tradnl" sz="2800" b="1" dirty="0" smtClean="0">
                <a:solidFill>
                  <a:srgbClr val="003399"/>
                </a:solidFill>
              </a:rPr>
              <a:t>3 Jn. 15</a:t>
            </a:r>
            <a:r>
              <a:rPr lang="es-ES_tradnl" sz="2800" b="1" dirty="0" smtClean="0"/>
              <a:t>, </a:t>
            </a:r>
            <a:r>
              <a:rPr lang="es-ES_tradnl" sz="2800" b="1" i="1" dirty="0" smtClean="0"/>
              <a:t>Los amigos te saludan.</a:t>
            </a: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s-ES_tradnl" sz="2800" b="1" i="1" dirty="0" smtClean="0"/>
              <a:t>		</a:t>
            </a:r>
            <a:r>
              <a:rPr lang="es-ES_tradnl" sz="2800" b="1" dirty="0" smtClean="0"/>
              <a:t>Abraham fue llamado amigo de Dios (</a:t>
            </a:r>
            <a:r>
              <a:rPr lang="es-ES_tradnl" sz="2800" b="1" dirty="0" smtClean="0">
                <a:solidFill>
                  <a:srgbClr val="003399"/>
                </a:solidFill>
              </a:rPr>
              <a:t>Sant. 2:23</a:t>
            </a:r>
            <a:r>
              <a:rPr lang="es-ES_tradnl" sz="2800" b="1" dirty="0" smtClean="0"/>
              <a:t>). ¿Eso le hizo un “cuáquero”? ¿Somos “cuáqueros” porque somos espiritualmente de la descendencia de Abraham  (</a:t>
            </a:r>
            <a:r>
              <a:rPr lang="es-ES_tradnl" sz="2800" b="1" dirty="0" smtClean="0">
                <a:solidFill>
                  <a:srgbClr val="003399"/>
                </a:solidFill>
              </a:rPr>
              <a:t>Gál. 3:29</a:t>
            </a:r>
            <a:r>
              <a:rPr lang="es-ES_tradnl" sz="2800" b="1" dirty="0" smtClean="0"/>
              <a:t>)?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spcBef>
                <a:spcPts val="0"/>
              </a:spcBef>
              <a:tabLst>
                <a:tab pos="228600" algn="l"/>
                <a:tab pos="457200" algn="l"/>
                <a:tab pos="685800" algn="l"/>
              </a:tabLst>
            </a:pPr>
            <a:endParaRPr lang="en-US" sz="2800" b="1" dirty="0" smtClean="0"/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F3BCBB-DC25-429E-8486-6117C68222EB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tabLst>
                <a:tab pos="228600" algn="l"/>
              </a:tabLst>
            </a:pPr>
            <a:r>
              <a:rPr lang="es-ES_tradnl" sz="2800" b="1" dirty="0" smtClean="0"/>
              <a:t>	Todos debemos temblar (en inglés, </a:t>
            </a:r>
            <a:r>
              <a:rPr lang="es-ES_tradnl" sz="2800" b="1" dirty="0" err="1" smtClean="0"/>
              <a:t>quake</a:t>
            </a:r>
            <a:r>
              <a:rPr lang="es-ES_tradnl" sz="2800" b="1" dirty="0" smtClean="0"/>
              <a:t>) a la Palabra de Dios (</a:t>
            </a:r>
            <a:r>
              <a:rPr lang="es-ES_tradnl" sz="2800" b="1" dirty="0" smtClean="0">
                <a:solidFill>
                  <a:srgbClr val="003399"/>
                </a:solidFill>
              </a:rPr>
              <a:t>Isa. 66:5</a:t>
            </a:r>
            <a:r>
              <a:rPr lang="es-ES_tradnl" sz="2800" b="1" dirty="0" smtClean="0"/>
              <a:t>).</a:t>
            </a:r>
            <a:endParaRPr lang="en-US" sz="2800" b="1" dirty="0" smtClean="0">
              <a:solidFill>
                <a:srgbClr val="8A5C2E"/>
              </a:solidFill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9144000" cy="4876800"/>
          </a:xfrm>
        </p:spPr>
        <p:txBody>
          <a:bodyPr/>
          <a:lstStyle/>
          <a:p>
            <a:pPr>
              <a:spcBef>
                <a:spcPts val="0"/>
              </a:spcBef>
              <a:tabLst>
                <a:tab pos="233363" algn="l"/>
              </a:tabLst>
            </a:pPr>
            <a:r>
              <a:rPr lang="es-ES_tradnl" sz="2800" b="1" dirty="0" smtClean="0"/>
              <a:t>	¿Por eso debemos llevar el nombre propio, Cuáqueros?  (</a:t>
            </a:r>
            <a:r>
              <a:rPr lang="es-ES_tradnl" sz="2800" b="1" dirty="0" err="1" smtClean="0"/>
              <a:t>Quake</a:t>
            </a:r>
            <a:r>
              <a:rPr lang="es-ES_tradnl" sz="2800" b="1" dirty="0" smtClean="0"/>
              <a:t> = temblar, moverse, como por ejemplo: </a:t>
            </a:r>
            <a:r>
              <a:rPr lang="es-ES_tradnl" sz="2800" b="1" dirty="0" err="1" smtClean="0"/>
              <a:t>earthquake</a:t>
            </a:r>
            <a:r>
              <a:rPr lang="es-ES_tradnl" sz="2800" b="1" dirty="0" smtClean="0"/>
              <a:t> = terremoto, tierra en moción).</a:t>
            </a:r>
          </a:p>
          <a:p>
            <a:pPr>
              <a:spcBef>
                <a:spcPts val="0"/>
              </a:spcBef>
              <a:tabLst>
                <a:tab pos="233363" algn="l"/>
              </a:tabLst>
            </a:pPr>
            <a:r>
              <a:rPr lang="es-ES_tradnl" sz="2800" b="1" dirty="0" smtClean="0"/>
              <a:t>	 Este grupo religioso, dirigido por George Fox (1624-1691) en Inglaterra, </a:t>
            </a:r>
            <a:r>
              <a:rPr lang="es-ES_tradnl" sz="2800" b="1" dirty="0" smtClean="0"/>
              <a:t>según se </a:t>
            </a:r>
            <a:r>
              <a:rPr lang="es-ES_tradnl" sz="2800" b="1" dirty="0" smtClean="0"/>
              <a:t>decía </a:t>
            </a:r>
            <a:r>
              <a:rPr lang="es-ES_tradnl" sz="2800" b="1" dirty="0" smtClean="0"/>
              <a:t>era  </a:t>
            </a:r>
            <a:r>
              <a:rPr lang="es-ES_tradnl" sz="2800" b="1" dirty="0" smtClean="0"/>
              <a:t>“</a:t>
            </a:r>
            <a:r>
              <a:rPr lang="es-ES_tradnl" sz="2800" b="1" dirty="0" smtClean="0"/>
              <a:t>movido </a:t>
            </a:r>
            <a:r>
              <a:rPr lang="es-ES_tradnl" sz="2800" b="1" dirty="0" smtClean="0"/>
              <a:t>por el Espíritu”. Si temblamos a la Palabra de Dios, </a:t>
            </a:r>
            <a:r>
              <a:rPr lang="es-ES_tradnl" sz="2800" b="1" dirty="0" smtClean="0">
                <a:solidFill>
                  <a:srgbClr val="003399"/>
                </a:solidFill>
              </a:rPr>
              <a:t>Isa. 66:5</a:t>
            </a:r>
            <a:r>
              <a:rPr lang="es-ES_tradnl" sz="2800" b="1" dirty="0" smtClean="0"/>
              <a:t>, ¿eso nos hace </a:t>
            </a:r>
            <a:r>
              <a:rPr lang="es-ES_tradnl" sz="2800" b="1" dirty="0" err="1" smtClean="0"/>
              <a:t>Quakers</a:t>
            </a:r>
            <a:r>
              <a:rPr lang="es-ES_tradnl" sz="2800" b="1" dirty="0" smtClean="0"/>
              <a:t> (Cuáqueros)? (</a:t>
            </a:r>
            <a:r>
              <a:rPr lang="es-ES_tradnl" sz="2800" b="1" dirty="0" err="1" smtClean="0"/>
              <a:t>Quake</a:t>
            </a:r>
            <a:r>
              <a:rPr lang="es-ES_tradnl" sz="2800" b="1" dirty="0" smtClean="0"/>
              <a:t> = </a:t>
            </a:r>
            <a:r>
              <a:rPr lang="es-ES_tradnl" sz="2800" b="1" dirty="0" err="1" smtClean="0"/>
              <a:t>shake</a:t>
            </a:r>
            <a:r>
              <a:rPr lang="es-ES_tradnl" sz="2800" b="1" dirty="0" smtClean="0"/>
              <a:t>, </a:t>
            </a:r>
            <a:r>
              <a:rPr lang="es-ES_tradnl" sz="2800" b="1" dirty="0" err="1" smtClean="0"/>
              <a:t>like</a:t>
            </a:r>
            <a:r>
              <a:rPr lang="es-ES_tradnl" sz="2800" b="1" dirty="0" smtClean="0"/>
              <a:t> </a:t>
            </a:r>
            <a:r>
              <a:rPr lang="es-ES_tradnl" sz="2800" b="1" dirty="0" err="1" smtClean="0"/>
              <a:t>earth</a:t>
            </a:r>
            <a:r>
              <a:rPr lang="es-ES_tradnl" sz="2800" b="1" u="sng" dirty="0" err="1" smtClean="0"/>
              <a:t>quake</a:t>
            </a:r>
            <a:r>
              <a:rPr lang="es-ES_tradnl" sz="2800" b="1" dirty="0" smtClean="0"/>
              <a:t>).</a:t>
            </a:r>
          </a:p>
          <a:p>
            <a:pPr>
              <a:spcBef>
                <a:spcPts val="0"/>
              </a:spcBef>
              <a:tabLst>
                <a:tab pos="233363" algn="l"/>
              </a:tabLst>
            </a:pPr>
            <a:r>
              <a:rPr lang="es-ES_tradnl" sz="2800" b="1" dirty="0" smtClean="0"/>
              <a:t>	2. La Iglesia Cristiana (Discípulos de Cristo).</a:t>
            </a:r>
          </a:p>
          <a:p>
            <a:pPr>
              <a:spcBef>
                <a:spcPts val="0"/>
              </a:spcBef>
              <a:tabLst>
                <a:tab pos="233363" algn="l"/>
                <a:tab pos="457200" algn="l"/>
              </a:tabLst>
            </a:pPr>
            <a:r>
              <a:rPr lang="es-ES_tradnl" sz="2800" b="1" dirty="0" smtClean="0"/>
              <a:t>		</a:t>
            </a:r>
            <a:r>
              <a:rPr lang="es-ES_tradnl" sz="2800" b="1" dirty="0" smtClean="0">
                <a:solidFill>
                  <a:srgbClr val="003399"/>
                </a:solidFill>
              </a:rPr>
              <a:t>Hech. 11:26</a:t>
            </a:r>
            <a:r>
              <a:rPr lang="es-ES_tradnl" sz="2800" b="1" dirty="0" smtClean="0"/>
              <a:t>, </a:t>
            </a:r>
            <a:r>
              <a:rPr lang="es-ES_tradnl" sz="2800" b="1" i="1" dirty="0" smtClean="0"/>
              <a:t>a los discípulos se les llamó cristianos por primera vez en Antioquía.</a:t>
            </a:r>
            <a:endParaRPr lang="en-US" sz="2800" dirty="0" smtClean="0"/>
          </a:p>
          <a:p>
            <a:pPr>
              <a:spcBef>
                <a:spcPts val="0"/>
              </a:spcBef>
              <a:tabLst>
                <a:tab pos="233363" algn="l"/>
              </a:tabLst>
            </a:pPr>
            <a:endParaRPr lang="en-US" sz="2800" dirty="0" smtClean="0"/>
          </a:p>
          <a:p>
            <a:pPr>
              <a:spcBef>
                <a:spcPts val="0"/>
              </a:spcBef>
              <a:tabLst>
                <a:tab pos="233363" algn="l"/>
              </a:tabLst>
            </a:pPr>
            <a:endParaRPr lang="en-US" sz="2800" dirty="0"/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F3BCBB-DC25-429E-8486-6117C68222EB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764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tabLst>
                <a:tab pos="228600" algn="l"/>
              </a:tabLst>
            </a:pPr>
            <a:r>
              <a:rPr lang="es-ES_tradnl" sz="2800" b="1" i="1" dirty="0" smtClean="0"/>
              <a:t>	</a:t>
            </a:r>
            <a:r>
              <a:rPr lang="es-ES_tradnl" sz="2800" b="1" dirty="0" smtClean="0">
                <a:solidFill>
                  <a:srgbClr val="003399"/>
                </a:solidFill>
              </a:rPr>
              <a:t>Jn. 15:8</a:t>
            </a:r>
            <a:r>
              <a:rPr lang="es-ES_tradnl" sz="2800" b="1" dirty="0" smtClean="0"/>
              <a:t>, </a:t>
            </a:r>
            <a:r>
              <a:rPr lang="es-ES_tradnl" sz="2800" b="1" i="1" dirty="0" smtClean="0"/>
              <a:t>En esto es glorificado mi Padre, en que llevéis mucho fruto, y seáis así mis discípulos.</a:t>
            </a:r>
            <a:endParaRPr lang="en-US" sz="2800" b="1" dirty="0" smtClean="0">
              <a:solidFill>
                <a:srgbClr val="8A5C2E"/>
              </a:solidFill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9144000" cy="5105400"/>
          </a:xfrm>
        </p:spPr>
        <p:txBody>
          <a:bodyPr/>
          <a:lstStyle/>
          <a:p>
            <a:pPr>
              <a:lnSpc>
                <a:spcPts val="3000"/>
              </a:lnSpc>
              <a:spcBef>
                <a:spcPts val="0"/>
              </a:spcBef>
              <a:tabLst>
                <a:tab pos="233363" algn="l"/>
                <a:tab pos="457200" algn="l"/>
              </a:tabLst>
            </a:pPr>
            <a:r>
              <a:rPr lang="es-ES_tradnl" sz="2800" b="1" dirty="0" smtClean="0"/>
              <a:t>	Nombre común (discípulos) </a:t>
            </a:r>
            <a:r>
              <a:rPr lang="es-ES_tradnl" sz="2800" b="1" dirty="0" smtClean="0"/>
              <a:t>es hecho </a:t>
            </a:r>
            <a:r>
              <a:rPr lang="es-ES_tradnl" sz="2800" b="1" dirty="0" smtClean="0"/>
              <a:t>nombre propio (Discípulos).</a:t>
            </a:r>
            <a:endParaRPr lang="en-US" sz="2800" dirty="0" smtClean="0"/>
          </a:p>
          <a:p>
            <a:pPr>
              <a:lnSpc>
                <a:spcPts val="3000"/>
              </a:lnSpc>
              <a:spcBef>
                <a:spcPts val="0"/>
              </a:spcBef>
              <a:tabLst>
                <a:tab pos="233363" algn="l"/>
                <a:tab pos="457200" algn="l"/>
              </a:tabLst>
            </a:pPr>
            <a:r>
              <a:rPr lang="es-ES_tradnl" sz="2800" b="1" dirty="0" smtClean="0"/>
              <a:t>	3. Los bautistas toman su nombre del nombre común, </a:t>
            </a:r>
            <a:r>
              <a:rPr lang="es-ES_tradnl" sz="2800" b="1" i="1" dirty="0" smtClean="0"/>
              <a:t>baptista, </a:t>
            </a:r>
            <a:r>
              <a:rPr lang="es-ES_tradnl" sz="2800" b="1" dirty="0" smtClean="0"/>
              <a:t>griego = uno que bautiza, y hacen de él el nombre propio, Bautista.</a:t>
            </a:r>
            <a:endParaRPr lang="en-US" sz="2800" dirty="0" smtClean="0"/>
          </a:p>
          <a:p>
            <a:pPr>
              <a:lnSpc>
                <a:spcPts val="3000"/>
              </a:lnSpc>
              <a:spcBef>
                <a:spcPts val="0"/>
              </a:spcBef>
              <a:tabLst>
                <a:tab pos="233363" algn="l"/>
                <a:tab pos="457200" algn="l"/>
              </a:tabLst>
            </a:pPr>
            <a:r>
              <a:rPr lang="es-ES_tradnl" sz="2800" b="1" dirty="0" smtClean="0"/>
              <a:t>		</a:t>
            </a:r>
            <a:r>
              <a:rPr lang="es-ES_tradnl" sz="2800" b="1" dirty="0" smtClean="0">
                <a:solidFill>
                  <a:srgbClr val="003399"/>
                </a:solidFill>
              </a:rPr>
              <a:t>Mar. 6:24</a:t>
            </a:r>
            <a:r>
              <a:rPr lang="es-ES_tradnl" sz="2800" b="1" dirty="0" smtClean="0"/>
              <a:t>, </a:t>
            </a:r>
            <a:r>
              <a:rPr lang="es-ES" sz="2800" b="1" i="1" dirty="0" smtClean="0"/>
              <a:t>Saliendo ella, dijo a su madre: ¿Qué pediré? Y ella le dijo: La cabeza de Juan el Bautista. 	</a:t>
            </a:r>
            <a:r>
              <a:rPr lang="es-ES_tradnl" sz="2800" b="1" i="1" dirty="0" smtClean="0"/>
              <a:t> </a:t>
            </a:r>
            <a:r>
              <a:rPr lang="es-ES_tradnl" sz="2800" b="1" dirty="0" smtClean="0"/>
              <a:t>Literalmente el texto de </a:t>
            </a:r>
            <a:r>
              <a:rPr lang="es-ES_tradnl" sz="2800" b="1" dirty="0" smtClean="0">
                <a:solidFill>
                  <a:srgbClr val="003399"/>
                </a:solidFill>
              </a:rPr>
              <a:t>6:24</a:t>
            </a:r>
            <a:r>
              <a:rPr lang="es-ES_tradnl" sz="2800" b="1" dirty="0" smtClean="0"/>
              <a:t> dice: “Juan el que bautiza”. Esto lo admite el Interlineal griego-español de </a:t>
            </a:r>
            <a:r>
              <a:rPr lang="es-ES_tradnl" sz="2800" b="1" dirty="0" err="1" smtClean="0"/>
              <a:t>Fco</a:t>
            </a:r>
            <a:r>
              <a:rPr lang="es-ES_tradnl" sz="2800" b="1" dirty="0" smtClean="0"/>
              <a:t>. Lacueva, pág. 162, nota, como el Interlineal griego-inglés de Marshall, en inglés, pág. 162. 		El nombre de Juan era Juan (</a:t>
            </a:r>
            <a:r>
              <a:rPr lang="es-ES_tradnl" sz="2800" b="1" dirty="0" smtClean="0">
                <a:solidFill>
                  <a:srgbClr val="003399"/>
                </a:solidFill>
              </a:rPr>
              <a:t>Luc. 1:63</a:t>
            </a:r>
            <a:r>
              <a:rPr lang="es-ES_tradnl" sz="2800" b="1" dirty="0" smtClean="0"/>
              <a:t>),¡ no Juan el Bautista!</a:t>
            </a:r>
            <a:endParaRPr lang="en-US" sz="2800" dirty="0" smtClean="0"/>
          </a:p>
          <a:p>
            <a:pPr>
              <a:spcBef>
                <a:spcPts val="0"/>
              </a:spcBef>
              <a:tabLst>
                <a:tab pos="233363" algn="l"/>
                <a:tab pos="457200" algn="l"/>
              </a:tabLst>
            </a:pPr>
            <a:endParaRPr lang="es-ES_tradnl" sz="2800" b="1" dirty="0" smtClean="0"/>
          </a:p>
          <a:p>
            <a:pPr>
              <a:spcBef>
                <a:spcPts val="0"/>
              </a:spcBef>
              <a:tabLst>
                <a:tab pos="233363" algn="l"/>
                <a:tab pos="457200" algn="l"/>
              </a:tabLst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spcBef>
                <a:spcPts val="0"/>
              </a:spcBef>
              <a:tabLst>
                <a:tab pos="228600" algn="l"/>
                <a:tab pos="457200" algn="l"/>
                <a:tab pos="685800" algn="l"/>
              </a:tabLst>
            </a:pPr>
            <a:endParaRPr lang="en-US" sz="2800" b="1" dirty="0" smtClean="0"/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F3BCBB-DC25-429E-8486-6117C68222EB}" type="slidenum">
              <a:rPr lang="en-US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1336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tabLst>
                <a:tab pos="228600" algn="l"/>
              </a:tabLst>
            </a:pPr>
            <a:r>
              <a:rPr lang="es-ES_tradnl" sz="2800" b="1" dirty="0" smtClean="0"/>
              <a:t>	4. Los mormones basan parte de su nombre propio en el nombre común, “santos”. La Iglesia de Jesucristo de los Santos de los últimos Días.</a:t>
            </a:r>
            <a:endParaRPr 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9144000" cy="4648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r>
              <a:rPr lang="en-US" sz="2800" b="1" dirty="0" smtClean="0"/>
              <a:t>	</a:t>
            </a:r>
            <a:r>
              <a:rPr lang="es-ES" sz="2800" b="1" dirty="0" smtClean="0"/>
              <a:t>“Santo” es un nombre común (</a:t>
            </a:r>
            <a:r>
              <a:rPr lang="es-ES" sz="2800" b="1" dirty="0" smtClean="0">
                <a:solidFill>
                  <a:srgbClr val="003399"/>
                </a:solidFill>
              </a:rPr>
              <a:t>Rom. 1:7</a:t>
            </a:r>
            <a:r>
              <a:rPr lang="es-ES" sz="2800" b="1" dirty="0" smtClean="0"/>
              <a:t>, etc., a todos los que estáis en Roma, amados de Dios, llamados a ser santos). 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r>
              <a:rPr lang="es-ES" sz="2800" b="1" dirty="0" smtClean="0"/>
              <a:t>		Todas las denominaciones cometen el mismo error.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r>
              <a:rPr lang="es-ES" sz="2800" b="1" dirty="0" smtClean="0"/>
              <a:t> </a:t>
            </a:r>
            <a:r>
              <a:rPr lang="es-ES" sz="2800" b="1" dirty="0" smtClean="0">
                <a:solidFill>
                  <a:srgbClr val="FF0000"/>
                </a:solidFill>
              </a:rPr>
              <a:t>CONCLUSIÓN: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r>
              <a:rPr lang="es-ES_tradnl" sz="2800" b="1" dirty="0" smtClean="0"/>
              <a:t>	1. </a:t>
            </a:r>
            <a:r>
              <a:rPr lang="es-ES_tradnl" sz="2800" b="1" dirty="0" smtClean="0">
                <a:solidFill>
                  <a:srgbClr val="003399"/>
                </a:solidFill>
              </a:rPr>
              <a:t>Isa. </a:t>
            </a:r>
            <a:r>
              <a:rPr lang="es-ES_tradnl" sz="2800" b="1" smtClean="0">
                <a:solidFill>
                  <a:srgbClr val="003399"/>
                </a:solidFill>
              </a:rPr>
              <a:t>43:1-10 </a:t>
            </a:r>
            <a:r>
              <a:rPr lang="es-ES_tradnl" sz="2800" b="1" smtClean="0"/>
              <a:t>nos </a:t>
            </a:r>
            <a:r>
              <a:rPr lang="es-ES_tradnl" sz="2800" b="1" dirty="0" smtClean="0"/>
              <a:t>dice que Isaías dijo a los judíos de su tiempo, cuyo nombre </a:t>
            </a:r>
            <a:r>
              <a:rPr lang="es-ES_tradnl" sz="2800" b="1" u="sng" dirty="0" smtClean="0"/>
              <a:t>propio</a:t>
            </a:r>
            <a:r>
              <a:rPr lang="es-ES_tradnl" sz="2800" b="1" dirty="0" smtClean="0"/>
              <a:t> era Jacob, Israel, que eran testigos (nombre </a:t>
            </a:r>
            <a:r>
              <a:rPr lang="es-ES_tradnl" sz="2800" b="1" u="sng" dirty="0" smtClean="0"/>
              <a:t>común</a:t>
            </a:r>
            <a:r>
              <a:rPr lang="es-ES_tradnl" sz="2800" b="1" dirty="0" smtClean="0"/>
              <a:t>) de la grandeza de Dios y que no hay otro aparte de él. Él solamente era quien les amó y salvó, y sólo él podía revelarles el futuro.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endParaRPr lang="es-ES" sz="2800" b="1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endParaRPr lang="en-US" sz="2800" b="1" dirty="0" smtClean="0"/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F3BCBB-DC25-429E-8486-6117C68222EB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tabLst>
                <a:tab pos="228600" algn="l"/>
              </a:tabLst>
            </a:pPr>
            <a:r>
              <a:rPr lang="es-ES_tradnl" sz="2800" b="1" dirty="0" smtClean="0"/>
              <a:t>	El contexto no tiene nada que ver con dar a </a:t>
            </a:r>
            <a:r>
              <a:rPr lang="es-ES_tradnl" sz="2800" b="1" dirty="0" err="1" smtClean="0"/>
              <a:t>algu</a:t>
            </a:r>
            <a:r>
              <a:rPr lang="es-ES_tradnl" sz="2800" b="1" dirty="0" smtClean="0"/>
              <a:t>-nos un nombre propio que llevar en la religión.</a:t>
            </a:r>
            <a:endParaRPr 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9144000" cy="4876800"/>
          </a:xfrm>
        </p:spPr>
        <p:txBody>
          <a:bodyPr/>
          <a:lstStyle/>
          <a:p>
            <a:pPr>
              <a:tabLst>
                <a:tab pos="233363" algn="l"/>
              </a:tabLst>
            </a:pPr>
            <a:r>
              <a:rPr lang="es-ES_tradnl" sz="2800" b="1" dirty="0" smtClean="0"/>
              <a:t>	2. </a:t>
            </a:r>
            <a:r>
              <a:rPr lang="es-ES_tradnl" sz="2800" b="1" dirty="0" smtClean="0">
                <a:solidFill>
                  <a:srgbClr val="003399"/>
                </a:solidFill>
              </a:rPr>
              <a:t>Isa. 43:10 </a:t>
            </a:r>
            <a:r>
              <a:rPr lang="es-ES_tradnl" sz="2800" b="1" dirty="0" smtClean="0"/>
              <a:t>no solamente declara que aquellos judíos eran </a:t>
            </a:r>
            <a:r>
              <a:rPr lang="es-ES_tradnl" sz="2800" b="1" u="sng" dirty="0" smtClean="0"/>
              <a:t>testigos</a:t>
            </a:r>
            <a:r>
              <a:rPr lang="es-ES_tradnl" sz="2800" b="1" dirty="0" smtClean="0"/>
              <a:t> de (la grandeza de) Dios sino que también eran </a:t>
            </a:r>
            <a:r>
              <a:rPr lang="es-ES_tradnl" sz="2800" b="1" u="sng" dirty="0" smtClean="0"/>
              <a:t>siervos</a:t>
            </a:r>
            <a:r>
              <a:rPr lang="es-ES_tradnl" sz="2800" b="1" dirty="0" smtClean="0"/>
              <a:t> de Dios. ¿Por qué no se llaman con el nombre propio de “Siervos de Jehová”? Ellos afirman que son siervos de Dios pero hacen de “testigos” un nombre propio, aunque </a:t>
            </a:r>
            <a:r>
              <a:rPr lang="es-ES_tradnl" sz="2800" b="1" u="sng" dirty="0" smtClean="0"/>
              <a:t>los dos </a:t>
            </a:r>
            <a:r>
              <a:rPr lang="es-ES_tradnl" sz="2800" b="1" dirty="0" smtClean="0"/>
              <a:t>términos son </a:t>
            </a:r>
            <a:r>
              <a:rPr lang="es-ES_tradnl" sz="2800" b="1" u="sng" dirty="0" smtClean="0"/>
              <a:t>nombres comun</a:t>
            </a:r>
            <a:r>
              <a:rPr lang="es-ES_tradnl" sz="2800" b="1" dirty="0" smtClean="0"/>
              <a:t>es ¡en el mismo versículo!</a:t>
            </a:r>
            <a:endParaRPr lang="en-US" sz="2800" dirty="0" smtClean="0"/>
          </a:p>
          <a:p>
            <a:pPr>
              <a:tabLst>
                <a:tab pos="233363" algn="l"/>
              </a:tabLst>
            </a:pPr>
            <a:r>
              <a:rPr lang="es-ES_tradnl" sz="2800" b="1" dirty="0" smtClean="0"/>
              <a:t>	3. </a:t>
            </a:r>
            <a:r>
              <a:rPr lang="es-ES_tradnl" sz="2800" b="1" dirty="0" smtClean="0">
                <a:solidFill>
                  <a:srgbClr val="003399"/>
                </a:solidFill>
              </a:rPr>
              <a:t>Isa. 43:10 </a:t>
            </a:r>
            <a:r>
              <a:rPr lang="es-ES_tradnl" sz="2800" b="1" dirty="0" smtClean="0"/>
              <a:t>es un gran pasaje tocante a la </a:t>
            </a:r>
            <a:r>
              <a:rPr lang="es-ES_tradnl" sz="2800" b="1" dirty="0" err="1" smtClean="0"/>
              <a:t>singu-laridad</a:t>
            </a:r>
            <a:r>
              <a:rPr lang="es-ES_tradnl" sz="2800" b="1" dirty="0" smtClean="0"/>
              <a:t> de Dios, pero ha sido pervertido para </a:t>
            </a:r>
            <a:r>
              <a:rPr lang="es-ES_tradnl" sz="2800" b="1" dirty="0" err="1" smtClean="0"/>
              <a:t>defen</a:t>
            </a:r>
            <a:r>
              <a:rPr lang="es-ES_tradnl" sz="2800" b="1" dirty="0" smtClean="0"/>
              <a:t>-der una doctrina sectaria.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endParaRPr lang="en-US" sz="2800" b="1" dirty="0" smtClean="0"/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F3BCBB-DC25-429E-8486-6117C68222EB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7526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tabLst>
                <a:tab pos="228600" algn="l"/>
              </a:tabLst>
            </a:pPr>
            <a:r>
              <a:rPr lang="es-ES_tradnl" sz="2800" b="1" dirty="0" smtClean="0"/>
              <a:t>	4. Es un gran error tomar nombres y designaciones comunes y hacer de ellos NOMBRES PROPIOS.</a:t>
            </a:r>
            <a:endParaRPr 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0" y="1295400"/>
            <a:ext cx="9144000" cy="4267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r>
              <a:rPr lang="es-ES_tradnl" sz="2800" b="1" dirty="0" smtClean="0"/>
              <a:t>	Algunos hermanos toman la designación común, “las iglesias de Cristo” (Rom. 16:16) y hacen de ella un nombre propio de igual manera como lo hacen las denominaciones. ¿Por qué no hacen lo mismo con la designación “las iglesias de Dios” (</a:t>
            </a:r>
            <a:r>
              <a:rPr lang="es-ES_tradnl" sz="2800" b="1" dirty="0" smtClean="0">
                <a:solidFill>
                  <a:srgbClr val="003399"/>
                </a:solidFill>
              </a:rPr>
              <a:t>1 Cor. 11:16</a:t>
            </a:r>
            <a:r>
              <a:rPr lang="es-ES_tradnl" sz="2800" b="1" dirty="0" smtClean="0"/>
              <a:t>), o con la designación “las iglesias de los santos” (</a:t>
            </a:r>
            <a:r>
              <a:rPr lang="es-ES_tradnl" sz="2800" b="1" dirty="0" smtClean="0">
                <a:solidFill>
                  <a:srgbClr val="003399"/>
                </a:solidFill>
              </a:rPr>
              <a:t>1 Cor. 14:33</a:t>
            </a:r>
            <a:r>
              <a:rPr lang="es-ES_tradnl" sz="2800" b="1" dirty="0" smtClean="0"/>
              <a:t>)?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r>
              <a:rPr lang="es-ES_tradnl" sz="2800" b="1" dirty="0" smtClean="0"/>
              <a:t>	La iglesia del Señor ¡</a:t>
            </a:r>
            <a:r>
              <a:rPr lang="es-ES_tradnl" sz="2800" b="1" u="sng" dirty="0" smtClean="0"/>
              <a:t>no tiene nombre propio</a:t>
            </a:r>
            <a:r>
              <a:rPr lang="es-ES_tradnl" sz="2800" b="1" dirty="0" smtClean="0"/>
              <a:t>! Sí, hay muchas designaciones comunes para </a:t>
            </a:r>
            <a:r>
              <a:rPr lang="es-ES_tradnl" sz="2800" b="1" dirty="0" err="1" smtClean="0"/>
              <a:t>descri</a:t>
            </a:r>
            <a:r>
              <a:rPr lang="es-ES_tradnl" sz="2800" b="1" dirty="0" smtClean="0"/>
              <a:t>-birla, pero no son nombres propios.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r>
              <a:rPr lang="es-ES_tradnl" sz="2800" b="1" dirty="0" smtClean="0"/>
              <a:t>	Consideremos esto: 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endParaRPr lang="en-US" sz="28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endParaRPr lang="en-US" sz="2800" b="1" dirty="0" smtClean="0"/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F3BCBB-DC25-429E-8486-6117C68222EB}" type="slidenum">
              <a:rPr lang="en-US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981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tabLst>
                <a:tab pos="228600" algn="l"/>
              </a:tabLst>
            </a:pPr>
            <a:r>
              <a:rPr lang="es-ES_tradnl" sz="2800" b="1" dirty="0" smtClean="0"/>
              <a:t>	¿Qué tan largo sería el nombre PROPIO para la iglesia del Señor si fuera compuesto de todas las designaciones bíblicas con referencia a ella:</a:t>
            </a:r>
            <a:endParaRPr 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0" y="1676400"/>
            <a:ext cx="9144000" cy="502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r>
              <a:rPr lang="es-ES_tradnl" sz="2800" b="1" dirty="0" smtClean="0"/>
              <a:t>	reino, cuerpo, casa, mi iglesia, la iglesia, oídos de la iglesia, toda la iglesia, iglesia gloriosa, toda iglesia, iglesia del Dios vivo, iglesia del Señor, iglesia de los primogénitos, la grey, sacerdocio, nación, raza, pueblo, etc.?</a:t>
            </a:r>
            <a:endParaRPr lang="en-US" sz="2800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endParaRPr lang="en-US" sz="2800" b="1" dirty="0" smtClean="0"/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F3BCBB-DC25-429E-8486-6117C68222EB}" type="slidenum">
              <a:rPr lang="en-US"/>
              <a:pPr/>
              <a:t>19</a:t>
            </a:fld>
            <a:endParaRPr lang="en-US"/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6934200" y="6324600"/>
            <a:ext cx="533400" cy="304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371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tabLst>
                <a:tab pos="228600" algn="l"/>
              </a:tabLst>
            </a:pPr>
            <a:r>
              <a:rPr lang="en-US" sz="28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800" b="1" dirty="0" smtClean="0">
                <a:solidFill>
                  <a:srgbClr val="CC3300"/>
                </a:solidFill>
                <a:latin typeface="+mj-lt"/>
                <a:ea typeface="+mj-ea"/>
                <a:cs typeface="+mj-cs"/>
              </a:rPr>
              <a:t>ISA. 43:1-13</a:t>
            </a:r>
            <a:endParaRPr lang="en-US" sz="2400" b="1" dirty="0" smtClean="0">
              <a:solidFill>
                <a:srgbClr val="CC3300"/>
              </a:solidFill>
            </a:endParaRPr>
          </a:p>
        </p:txBody>
      </p:sp>
      <p:sp>
        <p:nvSpPr>
          <p:cNvPr id="3076" name="Rectangle 3"/>
          <p:cNvSpPr>
            <a:spLocks noGrp="1" noChangeArrowheads="1"/>
          </p:cNvSpPr>
          <p:nvPr>
            <p:ph idx="1"/>
          </p:nvPr>
        </p:nvSpPr>
        <p:spPr>
          <a:xfrm>
            <a:off x="0" y="838200"/>
            <a:ext cx="9144000" cy="5105400"/>
          </a:xfrm>
        </p:spPr>
        <p:txBody>
          <a:bodyPr/>
          <a:lstStyle/>
          <a:p>
            <a:pPr>
              <a:spcBef>
                <a:spcPts val="0"/>
              </a:spcBef>
              <a:tabLst>
                <a:tab pos="233363" algn="l"/>
                <a:tab pos="457200" algn="l"/>
              </a:tabLst>
            </a:pPr>
            <a:r>
              <a:rPr lang="es-ES" sz="2800" b="1" dirty="0" smtClean="0">
                <a:solidFill>
                  <a:srgbClr val="DE0000"/>
                </a:solidFill>
                <a:latin typeface="+mn-lt"/>
                <a:ea typeface="+mn-ea"/>
                <a:cs typeface="+mn-cs"/>
              </a:rPr>
              <a:t>1. El texto:</a:t>
            </a:r>
          </a:p>
          <a:p>
            <a:pPr>
              <a:lnSpc>
                <a:spcPts val="3000"/>
              </a:lnSpc>
              <a:spcBef>
                <a:spcPts val="0"/>
              </a:spcBef>
              <a:tabLst>
                <a:tab pos="233363" algn="l"/>
                <a:tab pos="457200" algn="l"/>
              </a:tabLst>
            </a:pPr>
            <a:r>
              <a:rPr lang="es-ES" sz="28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Ahora, así dice Jehová, Creador tuyo, oh Jacob, y Formador tuyo, oh Israel: No temas, porque yo te redimí; te puse nombre, mío eres tú.</a:t>
            </a:r>
          </a:p>
          <a:p>
            <a:pPr>
              <a:lnSpc>
                <a:spcPts val="3000"/>
              </a:lnSpc>
              <a:spcBef>
                <a:spcPts val="0"/>
              </a:spcBef>
              <a:tabLst>
                <a:tab pos="233363" algn="l"/>
                <a:tab pos="457200" algn="l"/>
              </a:tabLst>
            </a:pPr>
            <a:r>
              <a:rPr lang="es-ES" sz="2800" b="1" i="1" dirty="0" smtClean="0"/>
              <a:t>	</a:t>
            </a:r>
            <a:r>
              <a:rPr lang="es-ES" sz="28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2  Cuando pases por las aguas, yo estaré contigo; y si por los ríos, no te anegarán. Cuando pases por el fuego, no te quemarás, ni la llama arderá en ti.</a:t>
            </a:r>
          </a:p>
          <a:p>
            <a:pPr>
              <a:lnSpc>
                <a:spcPts val="3000"/>
              </a:lnSpc>
              <a:spcBef>
                <a:spcPts val="0"/>
              </a:spcBef>
              <a:tabLst>
                <a:tab pos="233363" algn="l"/>
                <a:tab pos="457200" algn="l"/>
              </a:tabLst>
            </a:pPr>
            <a:r>
              <a:rPr lang="es-ES" sz="2800" b="1" i="1" dirty="0" smtClean="0"/>
              <a:t>	</a:t>
            </a:r>
            <a:r>
              <a:rPr lang="es-ES" sz="28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3  Porque yo Jehová, Dios tuyo, el Santo de Israel, soy tu Salvador; a Egipto he dado por tu rescate, a Etiopía y a Seba por ti.</a:t>
            </a:r>
          </a:p>
          <a:p>
            <a:pPr>
              <a:lnSpc>
                <a:spcPts val="3000"/>
              </a:lnSpc>
              <a:spcBef>
                <a:spcPts val="0"/>
              </a:spcBef>
              <a:tabLst>
                <a:tab pos="233363" algn="l"/>
                <a:tab pos="457200" algn="l"/>
              </a:tabLst>
            </a:pPr>
            <a:r>
              <a:rPr lang="es-ES" sz="2800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</a:t>
            </a:r>
            <a:r>
              <a:rPr lang="es-ES" sz="28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4  Porque a mis ojos fuiste de gran estima, fuiste honorable, y yo te amé; daré, pues, hombres por ti, y naciones por tu vida.</a:t>
            </a:r>
            <a:endParaRPr lang="en-US" sz="2800" i="1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0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C6D878A-A5AD-4895-B0C8-4FE7EDE9AD3E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6670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tabLst>
                <a:tab pos="228600" algn="l"/>
              </a:tabLst>
            </a:pPr>
            <a:endParaRPr 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0" y="2667000"/>
            <a:ext cx="9144000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endParaRPr lang="en-US" sz="2800" b="1" dirty="0" smtClean="0"/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F3BCBB-DC25-429E-8486-6117C68222EB}" type="slidenum">
              <a:rPr lang="en-US"/>
              <a:pPr/>
              <a:t>20</a:t>
            </a:fld>
            <a:endParaRPr lang="en-US"/>
          </a:p>
        </p:txBody>
      </p:sp>
      <p:sp>
        <p:nvSpPr>
          <p:cNvPr id="7" name="Up Arrow 6"/>
          <p:cNvSpPr/>
          <p:nvPr/>
        </p:nvSpPr>
        <p:spPr>
          <a:xfrm rot="21318125">
            <a:off x="7260121" y="6326857"/>
            <a:ext cx="64550" cy="22861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447800"/>
          </a:xfrm>
        </p:spPr>
        <p:txBody>
          <a:bodyPr/>
          <a:lstStyle/>
          <a:p>
            <a:pPr algn="l">
              <a:tabLst>
                <a:tab pos="233363" algn="l"/>
              </a:tabLst>
            </a:pPr>
            <a:r>
              <a:rPr lang="es-ES" sz="2800" b="1" i="1" dirty="0" smtClean="0"/>
              <a:t>	</a:t>
            </a:r>
            <a:r>
              <a:rPr lang="es-ES" sz="28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5  No temas, porque yo estoy contigo; del oriente traeré tu generación, y del occidente te recogeré.</a:t>
            </a:r>
            <a:r>
              <a:rPr lang="en-US" sz="2800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0" y="1066800"/>
            <a:ext cx="9144000" cy="4800600"/>
          </a:xfrm>
        </p:spPr>
        <p:txBody>
          <a:bodyPr/>
          <a:lstStyle/>
          <a:p>
            <a:pPr>
              <a:lnSpc>
                <a:spcPts val="3100"/>
              </a:lnSpc>
              <a:spcBef>
                <a:spcPts val="0"/>
              </a:spcBef>
              <a:tabLst>
                <a:tab pos="233363" algn="l"/>
              </a:tabLst>
            </a:pPr>
            <a:r>
              <a:rPr lang="en-US" sz="2800" b="1" i="1" dirty="0" smtClean="0"/>
              <a:t>	</a:t>
            </a:r>
            <a:r>
              <a:rPr lang="es-ES" sz="28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6  Diré al norte: Da acá; y al sur: No detengas; trae de lejos mis hijos, y mis hijas de los confines de la tierra, </a:t>
            </a:r>
            <a:r>
              <a:rPr lang="en-US" sz="28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  <a:p>
            <a:pPr>
              <a:lnSpc>
                <a:spcPts val="3100"/>
              </a:lnSpc>
              <a:spcBef>
                <a:spcPts val="0"/>
              </a:spcBef>
              <a:tabLst>
                <a:tab pos="233363" algn="l"/>
              </a:tabLst>
            </a:pPr>
            <a:r>
              <a:rPr lang="es-ES" sz="28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7 todos los llamados de mi nombre; para gloria mía los he creado, los formé y los hice.</a:t>
            </a:r>
          </a:p>
          <a:p>
            <a:pPr>
              <a:lnSpc>
                <a:spcPts val="3100"/>
              </a:lnSpc>
              <a:spcBef>
                <a:spcPts val="0"/>
              </a:spcBef>
              <a:tabLst>
                <a:tab pos="233363" algn="l"/>
              </a:tabLst>
            </a:pPr>
            <a:r>
              <a:rPr lang="es-ES" sz="2800" b="1" i="1" dirty="0" smtClean="0"/>
              <a:t>	</a:t>
            </a:r>
            <a:r>
              <a:rPr lang="es-ES" sz="28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8  Sacad al pueblo ciego que tiene ojos, y a los sordos que tienen oídos.</a:t>
            </a:r>
          </a:p>
          <a:p>
            <a:pPr>
              <a:lnSpc>
                <a:spcPts val="3100"/>
              </a:lnSpc>
              <a:spcBef>
                <a:spcPts val="0"/>
              </a:spcBef>
              <a:tabLst>
                <a:tab pos="233363" algn="l"/>
              </a:tabLst>
            </a:pPr>
            <a:r>
              <a:rPr lang="es-ES" sz="28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9  Congréguense a una todas las naciones, y </a:t>
            </a:r>
            <a:r>
              <a:rPr lang="es-ES" sz="2800" b="1" i="1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jún</a:t>
            </a:r>
            <a:r>
              <a:rPr lang="es-ES" sz="2800" b="1" i="1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-tense todos los pueblos. ¿Quién de ellos hay que nos dé nuevas de esto, y que nos haga oír las cosas primeras? Presenten sus testigos, y justifíquense; oigan, y digan: Verdad es.</a:t>
            </a:r>
            <a:endParaRPr lang="en-US" sz="2800" b="1" i="1" dirty="0" smtClean="0"/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F3BCBB-DC25-429E-8486-6117C68222EB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2860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tabLst>
                <a:tab pos="228600" algn="l"/>
              </a:tabLst>
            </a:pPr>
            <a:r>
              <a:rPr lang="es-ES" sz="2800" b="1" i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	10  Vosotros sois mis testigos, dice Jehová, y mi siervo que yo escogí, para que me conozcáis y creáis, y entendáis que yo mismo soy; antes de mí no fue formado dios, ni lo será después de mí.</a:t>
            </a:r>
            <a:endParaRPr lang="en-US" sz="2800" b="1" i="1" dirty="0" smtClean="0">
              <a:solidFill>
                <a:srgbClr val="8A5C2E"/>
              </a:solidFill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0" y="1905000"/>
            <a:ext cx="9144000" cy="4419600"/>
          </a:xfrm>
        </p:spPr>
        <p:txBody>
          <a:bodyPr/>
          <a:lstStyle/>
          <a:p>
            <a:pPr eaLnBrk="1" hangingPunct="1">
              <a:lnSpc>
                <a:spcPts val="28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r>
              <a:rPr lang="en-US" sz="2800" b="1" i="1" dirty="0" smtClean="0"/>
              <a:t>	11 </a:t>
            </a:r>
            <a:r>
              <a:rPr lang="es-ES" sz="2800" b="1" i="1" dirty="0" smtClean="0"/>
              <a:t>Yo, yo Jehová, y fuera de mí no hay quien salve.</a:t>
            </a:r>
          </a:p>
          <a:p>
            <a:pPr eaLnBrk="1" hangingPunct="1">
              <a:lnSpc>
                <a:spcPts val="28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r>
              <a:rPr lang="es-ES" sz="2800" b="1" i="1" dirty="0" smtClean="0"/>
              <a:t>	12  Yo anuncié, y salvé, e hice oír, y no hubo entre vosotros dios ajeno. </a:t>
            </a:r>
            <a:r>
              <a:rPr lang="es-ES" sz="2800" b="1" i="1" dirty="0" smtClean="0">
                <a:solidFill>
                  <a:srgbClr val="FF0000"/>
                </a:solidFill>
              </a:rPr>
              <a:t>Vosotros, pues, sois mis testigos, dice Jehová, que yo soy Dios</a:t>
            </a:r>
            <a:r>
              <a:rPr lang="es-ES" sz="2800" b="1" i="1" dirty="0" smtClean="0"/>
              <a:t>.</a:t>
            </a:r>
          </a:p>
          <a:p>
            <a:pPr eaLnBrk="1" hangingPunct="1">
              <a:lnSpc>
                <a:spcPts val="28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r>
              <a:rPr lang="es-ES" sz="2800" b="1" i="1" dirty="0" smtClean="0"/>
              <a:t>	13. Aun antes que hubiera día, yo era; y no hay quien de mi mano libre. Lo que hago yo, ¿quién lo estorbará?</a:t>
            </a:r>
          </a:p>
          <a:p>
            <a:pPr eaLnBrk="1" hangingPunct="1">
              <a:lnSpc>
                <a:spcPts val="28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r>
              <a:rPr lang="es-ES" sz="2800" b="1" dirty="0" smtClean="0"/>
              <a:t>		No se nombraron “Testigos de Jehová”, sino eran testigos de algo. ¿De qué?  De que “yo soy Dios” y no otro ajeno. </a:t>
            </a:r>
          </a:p>
          <a:p>
            <a:pPr eaLnBrk="1" hangingPunct="1">
              <a:lnSpc>
                <a:spcPts val="28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r>
              <a:rPr lang="es-ES" sz="2800" b="1" dirty="0" smtClean="0"/>
              <a:t>		El pasaje no trata de nombre propio, sino de nombre común: testigo (de algo).</a:t>
            </a:r>
            <a:endParaRPr lang="en-US" sz="2800" b="1" dirty="0" smtClean="0"/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F3BCBB-DC25-429E-8486-6117C68222EB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600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tabLst>
                <a:tab pos="228600" algn="l"/>
              </a:tabLst>
            </a:pPr>
            <a:r>
              <a:rPr lang="en-US" sz="2800" b="1" dirty="0" smtClean="0">
                <a:solidFill>
                  <a:srgbClr val="FF0000"/>
                </a:solidFill>
              </a:rPr>
              <a:t>2. Es </a:t>
            </a:r>
            <a:r>
              <a:rPr lang="en-US" sz="2800" b="1" dirty="0" err="1" smtClean="0">
                <a:solidFill>
                  <a:srgbClr val="FF0000"/>
                </a:solidFill>
              </a:rPr>
              <a:t>imprescindible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que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entendamos</a:t>
            </a:r>
            <a:r>
              <a:rPr lang="en-US" sz="2800" b="1" dirty="0" smtClean="0">
                <a:solidFill>
                  <a:srgbClr val="FF0000"/>
                </a:solidFill>
              </a:rPr>
              <a:t> la </a:t>
            </a:r>
            <a:r>
              <a:rPr lang="en-US" sz="2800" b="1" dirty="0" err="1" smtClean="0">
                <a:solidFill>
                  <a:srgbClr val="FF0000"/>
                </a:solidFill>
              </a:rPr>
              <a:t>diferencia</a:t>
            </a:r>
            <a:r>
              <a:rPr lang="en-US" sz="2800" b="1" dirty="0" smtClean="0">
                <a:solidFill>
                  <a:srgbClr val="FF0000"/>
                </a:solidFill>
              </a:rPr>
              <a:t> entre </a:t>
            </a:r>
            <a:r>
              <a:rPr lang="en-US" sz="2800" b="1" dirty="0" err="1" smtClean="0">
                <a:solidFill>
                  <a:srgbClr val="FF0000"/>
                </a:solidFill>
              </a:rPr>
              <a:t>nombre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</a:rPr>
              <a:t>propio</a:t>
            </a:r>
            <a:r>
              <a:rPr lang="en-US" sz="2800" b="1" dirty="0" smtClean="0">
                <a:solidFill>
                  <a:srgbClr val="FF0000"/>
                </a:solidFill>
              </a:rPr>
              <a:t> y </a:t>
            </a:r>
            <a:r>
              <a:rPr lang="en-US" sz="2800" b="1" dirty="0" err="1" smtClean="0">
                <a:solidFill>
                  <a:srgbClr val="FF0000"/>
                </a:solidFill>
              </a:rPr>
              <a:t>nombre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u="sng" dirty="0" err="1" smtClean="0">
                <a:solidFill>
                  <a:srgbClr val="FF0000"/>
                </a:solidFill>
              </a:rPr>
              <a:t>común</a:t>
            </a:r>
            <a:r>
              <a:rPr lang="en-US" sz="2800" b="1" dirty="0" smtClean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9144000" cy="5257800"/>
          </a:xfrm>
        </p:spPr>
        <p:txBody>
          <a:bodyPr/>
          <a:lstStyle/>
          <a:p>
            <a:pPr eaLnBrk="1" hangingPunct="1">
              <a:lnSpc>
                <a:spcPts val="29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r>
              <a:rPr lang="es-ES_tradnl" sz="2800" b="1" dirty="0" smtClean="0"/>
              <a:t>	Ejemplos:</a:t>
            </a:r>
          </a:p>
          <a:p>
            <a:pPr eaLnBrk="1" hangingPunct="1">
              <a:lnSpc>
                <a:spcPts val="29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r>
              <a:rPr lang="es-ES_tradnl" sz="2800" b="1" dirty="0" smtClean="0"/>
              <a:t>		Nombres comunes (nombres de cosas): puerta, micrófono, proyector, himnario, banca, techo, agua, -- se emplea letra </a:t>
            </a:r>
            <a:r>
              <a:rPr lang="es-ES_tradnl" sz="2800" b="1" u="sng" dirty="0" smtClean="0"/>
              <a:t>minúscula</a:t>
            </a:r>
            <a:r>
              <a:rPr lang="es-ES_tradnl" sz="2800" b="1" dirty="0" smtClean="0"/>
              <a:t>.	</a:t>
            </a:r>
          </a:p>
          <a:p>
            <a:pPr eaLnBrk="1" hangingPunct="1">
              <a:lnSpc>
                <a:spcPts val="29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r>
              <a:rPr lang="es-ES_tradnl" sz="2800" b="1" dirty="0" smtClean="0"/>
              <a:t>		Nombres propios (de personas y ciudades): El Paso, Odessa, Nueva York, Londres, Chile, </a:t>
            </a:r>
            <a:r>
              <a:rPr lang="es-ES_tradnl" sz="2800" b="1" dirty="0" err="1" smtClean="0"/>
              <a:t>Partain</a:t>
            </a:r>
            <a:r>
              <a:rPr lang="es-ES_tradnl" sz="2800" b="1" dirty="0" smtClean="0"/>
              <a:t>, Gómez, Hernández, Reeves – se emplea letra </a:t>
            </a:r>
            <a:r>
              <a:rPr lang="es-ES_tradnl" sz="2800" b="1" u="sng" dirty="0" smtClean="0"/>
              <a:t>mayúscula</a:t>
            </a:r>
            <a:r>
              <a:rPr lang="es-ES_tradnl" sz="2800" b="1" dirty="0" smtClean="0"/>
              <a:t>.</a:t>
            </a:r>
          </a:p>
          <a:p>
            <a:pPr eaLnBrk="1" hangingPunct="1">
              <a:lnSpc>
                <a:spcPts val="29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r>
              <a:rPr lang="en-US" sz="2800" b="1" dirty="0" smtClean="0">
                <a:solidFill>
                  <a:srgbClr val="DE0000"/>
                </a:solidFill>
              </a:rPr>
              <a:t>3. ¿</a:t>
            </a:r>
            <a:r>
              <a:rPr lang="en-US" sz="2800" b="1" dirty="0" err="1" smtClean="0">
                <a:solidFill>
                  <a:srgbClr val="DE0000"/>
                </a:solidFill>
              </a:rPr>
              <a:t>Qué</a:t>
            </a:r>
            <a:r>
              <a:rPr lang="en-US" sz="2800" b="1" dirty="0" smtClean="0">
                <a:solidFill>
                  <a:srgbClr val="DE0000"/>
                </a:solidFill>
              </a:rPr>
              <a:t> </a:t>
            </a:r>
            <a:r>
              <a:rPr lang="en-US" sz="2800" b="1" dirty="0" err="1" smtClean="0">
                <a:solidFill>
                  <a:srgbClr val="DE0000"/>
                </a:solidFill>
              </a:rPr>
              <a:t>fue</a:t>
            </a:r>
            <a:r>
              <a:rPr lang="en-US" sz="2800" b="1" dirty="0" smtClean="0">
                <a:solidFill>
                  <a:srgbClr val="DE0000"/>
                </a:solidFill>
              </a:rPr>
              <a:t> el </a:t>
            </a:r>
            <a:r>
              <a:rPr lang="en-US" sz="2800" b="1" dirty="0" err="1" smtClean="0">
                <a:solidFill>
                  <a:srgbClr val="DE0000"/>
                </a:solidFill>
              </a:rPr>
              <a:t>nombre</a:t>
            </a:r>
            <a:r>
              <a:rPr lang="en-US" sz="2800" b="1" dirty="0" smtClean="0">
                <a:solidFill>
                  <a:srgbClr val="DE0000"/>
                </a:solidFill>
              </a:rPr>
              <a:t> </a:t>
            </a:r>
            <a:r>
              <a:rPr lang="en-US" sz="2800" b="1" dirty="0" err="1" smtClean="0">
                <a:solidFill>
                  <a:srgbClr val="DE0000"/>
                </a:solidFill>
              </a:rPr>
              <a:t>propio</a:t>
            </a:r>
            <a:r>
              <a:rPr lang="en-US" sz="2800" b="1" dirty="0" smtClean="0">
                <a:solidFill>
                  <a:srgbClr val="DE0000"/>
                </a:solidFill>
              </a:rPr>
              <a:t> del pueblo de Dios en el </a:t>
            </a:r>
            <a:r>
              <a:rPr lang="en-US" sz="2800" b="1" dirty="0" err="1" smtClean="0">
                <a:solidFill>
                  <a:srgbClr val="DE0000"/>
                </a:solidFill>
              </a:rPr>
              <a:t>tiempo</a:t>
            </a:r>
            <a:r>
              <a:rPr lang="en-US" sz="2800" b="1" dirty="0" smtClean="0">
                <a:solidFill>
                  <a:srgbClr val="DE0000"/>
                </a:solidFill>
              </a:rPr>
              <a:t> de </a:t>
            </a:r>
            <a:r>
              <a:rPr lang="en-US" sz="2800" b="1" dirty="0" err="1" smtClean="0">
                <a:solidFill>
                  <a:srgbClr val="DE0000"/>
                </a:solidFill>
              </a:rPr>
              <a:t>Isaías</a:t>
            </a:r>
            <a:r>
              <a:rPr lang="en-US" sz="2800" b="1" dirty="0" smtClean="0">
                <a:solidFill>
                  <a:srgbClr val="DE0000"/>
                </a:solidFill>
              </a:rPr>
              <a:t>?</a:t>
            </a:r>
          </a:p>
          <a:p>
            <a:pPr eaLnBrk="1" hangingPunct="1">
              <a:lnSpc>
                <a:spcPts val="29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r>
              <a:rPr lang="en-US" sz="2800" b="1" dirty="0" smtClean="0"/>
              <a:t>	</a:t>
            </a:r>
            <a:r>
              <a:rPr lang="en-US" sz="2800" b="1" dirty="0" err="1" smtClean="0"/>
              <a:t>I</a:t>
            </a:r>
            <a:r>
              <a:rPr lang="en-US" sz="2800" b="1" i="1" dirty="0" err="1" smtClean="0"/>
              <a:t>saías</a:t>
            </a:r>
            <a:r>
              <a:rPr lang="en-US" sz="2800" b="1" i="1" dirty="0" smtClean="0"/>
              <a:t> </a:t>
            </a:r>
            <a:r>
              <a:rPr lang="en-US" sz="2800" b="1" i="1" dirty="0" err="1" smtClean="0"/>
              <a:t>nos</a:t>
            </a:r>
            <a:r>
              <a:rPr lang="en-US" sz="2800" b="1" i="1" dirty="0" smtClean="0"/>
              <a:t> dice, </a:t>
            </a:r>
            <a:r>
              <a:rPr lang="en-US" sz="2800" b="1" i="1" dirty="0" smtClean="0">
                <a:solidFill>
                  <a:srgbClr val="003399"/>
                </a:solidFill>
              </a:rPr>
              <a:t>ver. 1</a:t>
            </a:r>
            <a:r>
              <a:rPr lang="en-US" sz="2800" b="1" i="1" dirty="0" smtClean="0"/>
              <a:t>, </a:t>
            </a:r>
            <a:r>
              <a:rPr lang="es-ES" sz="2800" b="1" i="1" dirty="0" smtClean="0"/>
              <a:t>Ahora, así dice Jehová, Creador tuyo, oh </a:t>
            </a:r>
            <a:r>
              <a:rPr lang="es-ES" sz="2800" b="1" i="1" u="sng" dirty="0" smtClean="0"/>
              <a:t>Jacob</a:t>
            </a:r>
            <a:r>
              <a:rPr lang="es-ES" sz="2800" b="1" i="1" dirty="0" smtClean="0"/>
              <a:t>, y Formador tuyo, oh </a:t>
            </a:r>
            <a:r>
              <a:rPr lang="es-ES" sz="2800" b="1" i="1" u="sng" dirty="0" smtClean="0"/>
              <a:t>Israel</a:t>
            </a:r>
            <a:r>
              <a:rPr lang="es-ES" sz="2800" b="1" i="1" dirty="0" smtClean="0"/>
              <a:t>: No temas, porque yo te redimí; te puse nombre, mío eres tú.</a:t>
            </a:r>
            <a:endParaRPr lang="en-US" sz="2800" b="1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endParaRPr lang="en-US" sz="2800" b="1" dirty="0" smtClean="0"/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F3BCBB-DC25-429E-8486-6117C68222EB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9050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tabLst>
                <a:tab pos="228600" algn="l"/>
              </a:tabLst>
            </a:pPr>
            <a:r>
              <a:rPr lang="en-US" sz="2800" b="1" dirty="0" smtClean="0">
                <a:solidFill>
                  <a:srgbClr val="8A5C2E"/>
                </a:solidFill>
              </a:rPr>
              <a:t>	</a:t>
            </a:r>
            <a:r>
              <a:rPr lang="en-US" sz="2800" b="1" dirty="0" err="1" smtClean="0">
                <a:solidFill>
                  <a:srgbClr val="003399"/>
                </a:solidFill>
              </a:rPr>
              <a:t>Gén</a:t>
            </a:r>
            <a:r>
              <a:rPr lang="en-US" sz="2800" b="1" dirty="0" smtClean="0">
                <a:solidFill>
                  <a:srgbClr val="003399"/>
                </a:solidFill>
              </a:rPr>
              <a:t> 32:28, </a:t>
            </a:r>
            <a:r>
              <a:rPr lang="es-ES" sz="2800" b="1" i="1" dirty="0" smtClean="0">
                <a:solidFill>
                  <a:schemeClr val="tx1"/>
                </a:solidFill>
              </a:rPr>
              <a:t>No se dirá más tu nombre Jacob, sino Israel; porque has luchado con Dios y con los hombres, y has vencido.</a:t>
            </a:r>
            <a:endParaRPr lang="en-US" sz="2800" b="1" dirty="0" smtClean="0">
              <a:solidFill>
                <a:srgbClr val="003399"/>
              </a:solidFill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0" y="1524000"/>
            <a:ext cx="9144000" cy="4800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r>
              <a:rPr lang="en-US" sz="2800" b="1" dirty="0" smtClean="0"/>
              <a:t>	El </a:t>
            </a:r>
            <a:r>
              <a:rPr lang="en-US" sz="2800" b="1" dirty="0" err="1" smtClean="0"/>
              <a:t>nombre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propio</a:t>
            </a:r>
            <a:r>
              <a:rPr lang="en-US" sz="2800" b="1" dirty="0" smtClean="0"/>
              <a:t> del pueblo de Dios era Jacob, Israel, y no “</a:t>
            </a:r>
            <a:r>
              <a:rPr lang="en-US" sz="2800" b="1" dirty="0" err="1" smtClean="0"/>
              <a:t>Testigos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Jehová</a:t>
            </a:r>
            <a:r>
              <a:rPr lang="en-US" sz="2800" b="1" dirty="0" smtClean="0"/>
              <a:t>”.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r>
              <a:rPr lang="en-US" sz="2800" b="1" dirty="0" smtClean="0"/>
              <a:t>	</a:t>
            </a:r>
            <a:r>
              <a:rPr lang="en-US" sz="2800" b="1" dirty="0" smtClean="0">
                <a:solidFill>
                  <a:srgbClr val="FF0000"/>
                </a:solidFill>
              </a:rPr>
              <a:t>4. En </a:t>
            </a:r>
            <a:r>
              <a:rPr lang="en-US" sz="2800" b="1" dirty="0" err="1" smtClean="0">
                <a:solidFill>
                  <a:srgbClr val="FF0000"/>
                </a:solidFill>
              </a:rPr>
              <a:t>una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discusión</a:t>
            </a:r>
            <a:r>
              <a:rPr lang="en-US" sz="2800" b="1" dirty="0" smtClean="0">
                <a:solidFill>
                  <a:srgbClr val="FF0000"/>
                </a:solidFill>
              </a:rPr>
              <a:t> con </a:t>
            </a:r>
            <a:r>
              <a:rPr lang="en-US" sz="2800" b="1" dirty="0" err="1" smtClean="0">
                <a:solidFill>
                  <a:srgbClr val="FF0000"/>
                </a:solidFill>
              </a:rPr>
              <a:t>una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mujer</a:t>
            </a:r>
            <a:r>
              <a:rPr lang="en-US" sz="2800" b="1" dirty="0" smtClean="0">
                <a:solidFill>
                  <a:srgbClr val="FF0000"/>
                </a:solidFill>
              </a:rPr>
              <a:t> principal de entre los </a:t>
            </a:r>
            <a:r>
              <a:rPr lang="en-US" sz="2800" b="1" dirty="0" err="1" smtClean="0">
                <a:solidFill>
                  <a:srgbClr val="FF0000"/>
                </a:solidFill>
              </a:rPr>
              <a:t>Testigos</a:t>
            </a:r>
            <a:r>
              <a:rPr lang="en-US" sz="2800" b="1" dirty="0" smtClean="0">
                <a:solidFill>
                  <a:srgbClr val="FF0000"/>
                </a:solidFill>
              </a:rPr>
              <a:t> de </a:t>
            </a:r>
            <a:r>
              <a:rPr lang="en-US" sz="2800" b="1" dirty="0" err="1" smtClean="0">
                <a:solidFill>
                  <a:srgbClr val="FF0000"/>
                </a:solidFill>
              </a:rPr>
              <a:t>Jehová</a:t>
            </a:r>
            <a:r>
              <a:rPr lang="en-US" sz="2800" b="1" dirty="0" smtClean="0">
                <a:solidFill>
                  <a:srgbClr val="FF0000"/>
                </a:solidFill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</a:rPr>
              <a:t>ella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citó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smtClean="0">
                <a:solidFill>
                  <a:srgbClr val="003399"/>
                </a:solidFill>
              </a:rPr>
              <a:t>Apoc. 1:5</a:t>
            </a:r>
            <a:r>
              <a:rPr lang="en-US" sz="2800" b="1" dirty="0" smtClean="0"/>
              <a:t>, </a:t>
            </a:r>
            <a:r>
              <a:rPr lang="es-ES" sz="2800" b="1" i="1" dirty="0" smtClean="0"/>
              <a:t>y de Jesucristo el testigo fiel</a:t>
            </a:r>
            <a:r>
              <a:rPr lang="es-ES" sz="2800" b="1" dirty="0" smtClean="0"/>
              <a:t>, y me preguntó: “¿Testigo de quién?”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r>
              <a:rPr lang="es-ES" sz="2800" b="1" dirty="0" smtClean="0"/>
              <a:t>		Para contestarle, cité </a:t>
            </a:r>
            <a:r>
              <a:rPr lang="es-ES" sz="2800" b="1" dirty="0" smtClean="0">
                <a:solidFill>
                  <a:srgbClr val="003399"/>
                </a:solidFill>
              </a:rPr>
              <a:t>Juan 18:37</a:t>
            </a:r>
            <a:r>
              <a:rPr lang="es-ES" sz="2800" b="1" dirty="0" smtClean="0"/>
              <a:t>, </a:t>
            </a:r>
            <a:r>
              <a:rPr lang="es-ES" sz="2800" b="1" i="1" dirty="0" smtClean="0"/>
              <a:t>Le dijo </a:t>
            </a:r>
            <a:r>
              <a:rPr lang="es-ES" sz="2800" b="1" i="1" dirty="0" err="1" smtClean="0"/>
              <a:t>enton</a:t>
            </a:r>
            <a:r>
              <a:rPr lang="es-ES" sz="2800" b="1" i="1" dirty="0" smtClean="0"/>
              <a:t>-ces </a:t>
            </a:r>
            <a:r>
              <a:rPr lang="es-ES" sz="2800" b="1" i="1" dirty="0" err="1" smtClean="0"/>
              <a:t>Pilato</a:t>
            </a:r>
            <a:r>
              <a:rPr lang="es-ES" sz="2800" b="1" i="1" dirty="0" smtClean="0"/>
              <a:t>: ¿Luego, eres tú rey? Respondió Jesús: Tú dices que yo soy rey. Yo para esto he nacido, y para esto he venido al mundo, </a:t>
            </a:r>
            <a:r>
              <a:rPr lang="es-ES" sz="2800" b="1" i="1" u="sng" dirty="0" smtClean="0"/>
              <a:t>para dar testimonio a la verdad</a:t>
            </a:r>
            <a:r>
              <a:rPr lang="es-ES" sz="2800" b="1" i="1" dirty="0" smtClean="0"/>
              <a:t>. Todo aquel que es de la verdad, oye mi voz. </a:t>
            </a:r>
            <a:r>
              <a:rPr lang="es-ES" sz="2800" b="1" dirty="0" smtClean="0"/>
              <a:t>Era el testigo fiel, ¡no de quién, sino de qué!</a:t>
            </a:r>
            <a:endParaRPr lang="en-US" sz="2800" b="1" i="1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endParaRPr lang="en-US" sz="2800" b="1" dirty="0" smtClean="0"/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F3BCBB-DC25-429E-8486-6117C68222EB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2098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tabLst>
                <a:tab pos="228600" algn="l"/>
              </a:tabLst>
            </a:pPr>
            <a:r>
              <a:rPr lang="en-US" sz="2800" b="1" dirty="0" smtClean="0">
                <a:solidFill>
                  <a:schemeClr val="tx1"/>
                </a:solidFill>
              </a:rPr>
              <a:t>	</a:t>
            </a:r>
            <a:r>
              <a:rPr lang="en-US" sz="2800" b="1" dirty="0" err="1" smtClean="0">
                <a:solidFill>
                  <a:schemeClr val="tx1"/>
                </a:solidFill>
              </a:rPr>
              <a:t>Ahora</a:t>
            </a:r>
            <a:r>
              <a:rPr lang="en-US" sz="2800" b="1" dirty="0" smtClean="0">
                <a:solidFill>
                  <a:schemeClr val="tx1"/>
                </a:solidFill>
              </a:rPr>
              <a:t> me </a:t>
            </a:r>
            <a:r>
              <a:rPr lang="en-US" sz="2800" b="1" dirty="0" err="1" smtClean="0">
                <a:solidFill>
                  <a:schemeClr val="tx1"/>
                </a:solidFill>
              </a:rPr>
              <a:t>tocó</a:t>
            </a:r>
            <a:r>
              <a:rPr lang="en-US" sz="2800" b="1" dirty="0" smtClean="0">
                <a:solidFill>
                  <a:schemeClr val="tx1"/>
                </a:solidFill>
              </a:rPr>
              <a:t> a mi </a:t>
            </a:r>
            <a:r>
              <a:rPr lang="en-US" sz="2800" b="1" dirty="0" err="1" smtClean="0">
                <a:solidFill>
                  <a:schemeClr val="tx1"/>
                </a:solidFill>
              </a:rPr>
              <a:t>preguntar</a:t>
            </a:r>
            <a:r>
              <a:rPr lang="en-US" sz="2800" b="1" dirty="0" smtClean="0">
                <a:solidFill>
                  <a:schemeClr val="tx1"/>
                </a:solidFill>
              </a:rPr>
              <a:t>. </a:t>
            </a:r>
            <a:r>
              <a:rPr lang="en-US" sz="2800" b="1" dirty="0" smtClean="0">
                <a:solidFill>
                  <a:srgbClr val="003399"/>
                </a:solidFill>
              </a:rPr>
              <a:t>Hech. 1:8, </a:t>
            </a:r>
            <a:r>
              <a:rPr lang="es-ES" sz="2800" b="1" i="1" dirty="0" smtClean="0">
                <a:solidFill>
                  <a:srgbClr val="663300"/>
                </a:solidFill>
              </a:rPr>
              <a:t>y me seréis testigos en Jerusalén, en toda Judea, en Samaria, y hasta lo último de la tierra. </a:t>
            </a:r>
            <a:r>
              <a:rPr lang="es-ES" sz="2800" b="1" dirty="0" smtClean="0">
                <a:solidFill>
                  <a:schemeClr val="tx1"/>
                </a:solidFill>
              </a:rPr>
              <a:t>¿De quién eran los apóstoles testigos?</a:t>
            </a:r>
            <a:endParaRPr lang="en-US" sz="2800" b="1" dirty="0" smtClean="0">
              <a:solidFill>
                <a:schemeClr val="tx1"/>
              </a:solidFill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0" y="1828800"/>
            <a:ext cx="9144000" cy="4495800"/>
          </a:xfrm>
        </p:spPr>
        <p:txBody>
          <a:bodyPr/>
          <a:lstStyle/>
          <a:p>
            <a:pPr eaLnBrk="1" hangingPunct="1">
              <a:lnSpc>
                <a:spcPts val="29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r>
              <a:rPr lang="en-US" sz="2800" b="1" dirty="0" smtClean="0"/>
              <a:t>		Ella </a:t>
            </a:r>
            <a:r>
              <a:rPr lang="en-US" sz="2800" b="1" dirty="0" err="1" smtClean="0"/>
              <a:t>rehusó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contestar</a:t>
            </a:r>
            <a:r>
              <a:rPr lang="en-US" sz="2800" b="1" dirty="0" smtClean="0"/>
              <a:t>. ¿</a:t>
            </a:r>
            <a:r>
              <a:rPr lang="en-US" sz="2800" b="1" dirty="0" err="1" smtClean="0"/>
              <a:t>Por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qué</a:t>
            </a:r>
            <a:r>
              <a:rPr lang="en-US" sz="2800" b="1" dirty="0" smtClean="0"/>
              <a:t>? </a:t>
            </a:r>
            <a:r>
              <a:rPr lang="en-US" sz="2800" b="1" dirty="0" err="1" smtClean="0"/>
              <a:t>Porque</a:t>
            </a:r>
            <a:r>
              <a:rPr lang="en-US" sz="2800" b="1" dirty="0" smtClean="0"/>
              <a:t> los </a:t>
            </a:r>
            <a:r>
              <a:rPr lang="en-US" sz="2800" b="1" dirty="0" err="1" smtClean="0"/>
              <a:t>Testigos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Jehová</a:t>
            </a:r>
            <a:r>
              <a:rPr lang="en-US" sz="2800" b="1" dirty="0" smtClean="0"/>
              <a:t> no se </a:t>
            </a:r>
            <a:r>
              <a:rPr lang="en-US" sz="2800" b="1" dirty="0" err="1" smtClean="0"/>
              <a:t>llaman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propiamente</a:t>
            </a:r>
            <a:r>
              <a:rPr lang="en-US" sz="2800" b="1" dirty="0" smtClean="0"/>
              <a:t> “</a:t>
            </a:r>
            <a:r>
              <a:rPr lang="en-US" sz="2800" b="1" dirty="0" err="1" smtClean="0"/>
              <a:t>Tes-tigos</a:t>
            </a:r>
            <a:r>
              <a:rPr lang="en-US" sz="2800" b="1" dirty="0" smtClean="0"/>
              <a:t> de Cristo”.</a:t>
            </a:r>
          </a:p>
          <a:p>
            <a:pPr eaLnBrk="1" hangingPunct="1">
              <a:lnSpc>
                <a:spcPts val="29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r>
              <a:rPr lang="en-US" sz="2800" b="1" dirty="0" smtClean="0"/>
              <a:t>	</a:t>
            </a:r>
            <a:r>
              <a:rPr lang="en-US" sz="2800" b="1" dirty="0" err="1" smtClean="0"/>
              <a:t>Nótese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también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003399"/>
                </a:solidFill>
              </a:rPr>
              <a:t>Apoc. 2:13</a:t>
            </a:r>
            <a:r>
              <a:rPr lang="en-US" sz="2800" b="1" dirty="0" smtClean="0"/>
              <a:t>, </a:t>
            </a:r>
            <a:r>
              <a:rPr lang="en-US" sz="2800" b="1" dirty="0" err="1" smtClean="0"/>
              <a:t>Jesús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llamó</a:t>
            </a:r>
            <a:r>
              <a:rPr lang="en-US" sz="2800" b="1" dirty="0" smtClean="0"/>
              <a:t> a Antipas “mi </a:t>
            </a:r>
            <a:r>
              <a:rPr lang="en-US" sz="2800" b="1" dirty="0" err="1" smtClean="0"/>
              <a:t>testigo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fiel</a:t>
            </a:r>
            <a:r>
              <a:rPr lang="en-US" sz="2800" b="1" dirty="0" smtClean="0"/>
              <a:t>”.</a:t>
            </a:r>
          </a:p>
          <a:p>
            <a:pPr eaLnBrk="1" hangingPunct="1">
              <a:lnSpc>
                <a:spcPts val="29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r>
              <a:rPr lang="en-US" sz="2800" b="1" dirty="0" smtClean="0"/>
              <a:t>		</a:t>
            </a:r>
            <a:r>
              <a:rPr lang="en-US" sz="2800" b="1" dirty="0" smtClean="0">
                <a:solidFill>
                  <a:srgbClr val="003399"/>
                </a:solidFill>
              </a:rPr>
              <a:t>Apoc. 17:6</a:t>
            </a:r>
            <a:r>
              <a:rPr lang="en-US" sz="2800" b="1" dirty="0" smtClean="0"/>
              <a:t>, </a:t>
            </a:r>
            <a:r>
              <a:rPr lang="en-US" sz="2800" b="1" i="1" dirty="0" smtClean="0"/>
              <a:t>los </a:t>
            </a:r>
            <a:r>
              <a:rPr lang="en-US" sz="2800" b="1" i="1" dirty="0" err="1" smtClean="0"/>
              <a:t>mártires</a:t>
            </a:r>
            <a:r>
              <a:rPr lang="en-US" sz="2800" b="1" i="1" dirty="0" smtClean="0"/>
              <a:t> </a:t>
            </a:r>
            <a:r>
              <a:rPr lang="en-US" sz="2800" b="1" dirty="0" smtClean="0"/>
              <a:t>(gr., </a:t>
            </a:r>
            <a:r>
              <a:rPr lang="en-US" sz="2800" b="1" dirty="0" err="1" smtClean="0"/>
              <a:t>testigos</a:t>
            </a:r>
            <a:r>
              <a:rPr lang="en-US" sz="2800" b="1" dirty="0" smtClean="0"/>
              <a:t>) </a:t>
            </a:r>
            <a:r>
              <a:rPr lang="en-US" sz="2800" b="1" i="1" dirty="0" smtClean="0"/>
              <a:t>de </a:t>
            </a:r>
            <a:r>
              <a:rPr lang="en-US" sz="2800" b="1" i="1" dirty="0" err="1" smtClean="0"/>
              <a:t>Jesús</a:t>
            </a:r>
            <a:r>
              <a:rPr lang="en-US" sz="2800" b="1" dirty="0" smtClean="0"/>
              <a:t>.</a:t>
            </a:r>
          </a:p>
          <a:p>
            <a:pPr eaLnBrk="1" hangingPunct="1">
              <a:lnSpc>
                <a:spcPts val="29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r>
              <a:rPr lang="en-US" sz="2800" b="1" dirty="0" smtClean="0"/>
              <a:t>		</a:t>
            </a:r>
            <a:r>
              <a:rPr lang="en-US" sz="2800" b="1" dirty="0" smtClean="0">
                <a:solidFill>
                  <a:srgbClr val="003399"/>
                </a:solidFill>
              </a:rPr>
              <a:t>Hech. 10:43</a:t>
            </a:r>
            <a:r>
              <a:rPr lang="en-US" sz="2800" b="1" dirty="0" smtClean="0"/>
              <a:t>, </a:t>
            </a:r>
            <a:r>
              <a:rPr lang="es-ES" sz="2800" b="1" i="1" dirty="0" smtClean="0"/>
              <a:t>De éste dan testimonio todos los profetas, que todos los que en él creyeren, recibirán perdón de pecados por su nombre.</a:t>
            </a:r>
            <a:endParaRPr lang="en-US" sz="2800" b="1" i="1" dirty="0" smtClean="0"/>
          </a:p>
          <a:p>
            <a:pPr eaLnBrk="1" hangingPunct="1">
              <a:lnSpc>
                <a:spcPts val="29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r>
              <a:rPr lang="en-US" sz="2800" b="1" i="1" dirty="0" smtClean="0"/>
              <a:t>		   </a:t>
            </a:r>
            <a:r>
              <a:rPr lang="en-US" sz="2800" b="1" dirty="0" smtClean="0"/>
              <a:t>¿Se </a:t>
            </a:r>
            <a:r>
              <a:rPr lang="en-US" sz="2800" b="1" dirty="0" err="1" smtClean="0"/>
              <a:t>llamaban</a:t>
            </a:r>
            <a:r>
              <a:rPr lang="en-US" sz="2800" b="1" dirty="0" smtClean="0"/>
              <a:t> los </a:t>
            </a:r>
            <a:r>
              <a:rPr lang="en-US" sz="2800" b="1" dirty="0" err="1" smtClean="0"/>
              <a:t>profetas</a:t>
            </a:r>
            <a:r>
              <a:rPr lang="en-US" sz="2800" b="1" dirty="0" smtClean="0"/>
              <a:t> “</a:t>
            </a:r>
            <a:r>
              <a:rPr lang="en-US" sz="2800" b="1" dirty="0" err="1" smtClean="0"/>
              <a:t>Testigos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Jesús</a:t>
            </a:r>
            <a:r>
              <a:rPr lang="en-US" sz="2800" b="1" dirty="0" smtClean="0"/>
              <a:t>”?</a:t>
            </a:r>
          </a:p>
          <a:p>
            <a:pPr eaLnBrk="1" hangingPunct="1">
              <a:lnSpc>
                <a:spcPts val="29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r>
              <a:rPr lang="en-US" sz="2800" b="1" i="1" dirty="0" smtClean="0"/>
              <a:t>		</a:t>
            </a:r>
            <a:r>
              <a:rPr lang="en-US" sz="2800" b="1" dirty="0" smtClean="0">
                <a:solidFill>
                  <a:srgbClr val="003399"/>
                </a:solidFill>
              </a:rPr>
              <a:t>Luc. 24:48, </a:t>
            </a:r>
            <a:r>
              <a:rPr lang="en-US" sz="2800" b="1" dirty="0" err="1" smtClean="0"/>
              <a:t>concerniente</a:t>
            </a:r>
            <a:r>
              <a:rPr lang="en-US" sz="2800" b="1" dirty="0" smtClean="0"/>
              <a:t> a </a:t>
            </a:r>
            <a:r>
              <a:rPr lang="en-US" sz="2800" b="1" dirty="0" err="1" smtClean="0"/>
              <a:t>Jesús</a:t>
            </a:r>
            <a:r>
              <a:rPr lang="en-US" sz="2800" b="1" dirty="0" smtClean="0"/>
              <a:t>, </a:t>
            </a:r>
            <a:r>
              <a:rPr lang="es-ES" sz="2800" b="1" i="1" dirty="0" smtClean="0"/>
              <a:t>vosotros sois testigos de estas </a:t>
            </a:r>
            <a:r>
              <a:rPr lang="es-ES" sz="2800" b="1" i="1" dirty="0" err="1" smtClean="0"/>
              <a:t>cosas.</a:t>
            </a:r>
            <a:r>
              <a:rPr lang="es-ES" sz="2800" b="1" dirty="0" err="1" smtClean="0"/>
              <a:t>¿Eran</a:t>
            </a:r>
            <a:r>
              <a:rPr lang="es-ES" sz="2800" b="1" dirty="0" smtClean="0"/>
              <a:t> </a:t>
            </a:r>
            <a:r>
              <a:rPr lang="en-US" sz="2800" b="1" dirty="0" smtClean="0"/>
              <a:t>“</a:t>
            </a:r>
            <a:r>
              <a:rPr lang="en-US" sz="2800" b="1" dirty="0" err="1" smtClean="0"/>
              <a:t>Testigos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Jesús</a:t>
            </a:r>
            <a:r>
              <a:rPr lang="en-US" sz="2800" b="1" dirty="0" smtClean="0"/>
              <a:t>”?</a:t>
            </a:r>
            <a:endParaRPr lang="en-US" sz="2800" b="1" i="1" dirty="0" smtClean="0"/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F3BCBB-DC25-429E-8486-6117C68222EB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23622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tabLst>
                <a:tab pos="228600" algn="l"/>
              </a:tabLst>
            </a:pPr>
            <a:r>
              <a:rPr lang="en-US" sz="2800" b="1" dirty="0" smtClean="0">
                <a:solidFill>
                  <a:srgbClr val="8A5C2E"/>
                </a:solidFill>
              </a:rPr>
              <a:t>	</a:t>
            </a:r>
            <a:r>
              <a:rPr lang="en-US" sz="2800" b="1" dirty="0" smtClean="0">
                <a:solidFill>
                  <a:schemeClr val="tx1"/>
                </a:solidFill>
              </a:rPr>
              <a:t>Ella </a:t>
            </a:r>
            <a:r>
              <a:rPr lang="en-US" sz="2800" b="1" dirty="0" err="1" smtClean="0">
                <a:solidFill>
                  <a:schemeClr val="tx1"/>
                </a:solidFill>
              </a:rPr>
              <a:t>entonces</a:t>
            </a:r>
            <a:r>
              <a:rPr lang="en-US" sz="2800" b="1" dirty="0" smtClean="0">
                <a:solidFill>
                  <a:schemeClr val="tx1"/>
                </a:solidFill>
              </a:rPr>
              <a:t> me </a:t>
            </a:r>
            <a:r>
              <a:rPr lang="en-US" sz="2800" b="1" dirty="0" err="1" smtClean="0">
                <a:solidFill>
                  <a:schemeClr val="tx1"/>
                </a:solidFill>
              </a:rPr>
              <a:t>dijo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algo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vil</a:t>
            </a:r>
            <a:r>
              <a:rPr lang="en-US" sz="2800" b="1" dirty="0" smtClean="0">
                <a:solidFill>
                  <a:schemeClr val="tx1"/>
                </a:solidFill>
              </a:rPr>
              <a:t>, y </a:t>
            </a:r>
            <a:r>
              <a:rPr lang="en-US" sz="2800" b="1" dirty="0" err="1" smtClean="0">
                <a:solidFill>
                  <a:schemeClr val="tx1"/>
                </a:solidFill>
              </a:rPr>
              <a:t>entró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su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esposo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católico</a:t>
            </a:r>
            <a:r>
              <a:rPr lang="en-US" sz="2800" b="1" dirty="0" smtClean="0">
                <a:solidFill>
                  <a:schemeClr val="tx1"/>
                </a:solidFill>
              </a:rPr>
              <a:t> en la </a:t>
            </a:r>
            <a:r>
              <a:rPr lang="en-US" sz="2800" b="1" dirty="0" err="1" smtClean="0">
                <a:solidFill>
                  <a:schemeClr val="tx1"/>
                </a:solidFill>
              </a:rPr>
              <a:t>sala</a:t>
            </a:r>
            <a:r>
              <a:rPr lang="en-US" sz="2800" b="1" dirty="0" smtClean="0">
                <a:solidFill>
                  <a:schemeClr val="tx1"/>
                </a:solidFill>
              </a:rPr>
              <a:t> y le </a:t>
            </a:r>
            <a:r>
              <a:rPr lang="en-US" sz="2800" b="1" dirty="0" err="1" smtClean="0">
                <a:solidFill>
                  <a:schemeClr val="tx1"/>
                </a:solidFill>
              </a:rPr>
              <a:t>ordenó</a:t>
            </a:r>
            <a:r>
              <a:rPr lang="en-US" sz="2800" b="1" dirty="0" smtClean="0">
                <a:solidFill>
                  <a:schemeClr val="tx1"/>
                </a:solidFill>
              </a:rPr>
              <a:t> a </a:t>
            </a:r>
            <a:r>
              <a:rPr lang="en-US" sz="2800" b="1" dirty="0" err="1" smtClean="0">
                <a:solidFill>
                  <a:schemeClr val="tx1"/>
                </a:solidFill>
              </a:rPr>
              <a:t>salir</a:t>
            </a:r>
            <a:r>
              <a:rPr lang="en-US" sz="2800" b="1" dirty="0" smtClean="0">
                <a:solidFill>
                  <a:schemeClr val="tx1"/>
                </a:solidFill>
              </a:rPr>
              <a:t> de </a:t>
            </a:r>
            <a:r>
              <a:rPr lang="en-US" sz="2800" b="1" dirty="0" err="1" smtClean="0">
                <a:solidFill>
                  <a:schemeClr val="tx1"/>
                </a:solidFill>
              </a:rPr>
              <a:t>nuestra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presencia</a:t>
            </a:r>
            <a:r>
              <a:rPr lang="en-US" sz="2800" b="1" dirty="0" smtClean="0">
                <a:solidFill>
                  <a:schemeClr val="tx1"/>
                </a:solidFill>
              </a:rPr>
              <a:t>, </a:t>
            </a:r>
            <a:r>
              <a:rPr lang="en-US" sz="2800" b="1" dirty="0" err="1" smtClean="0">
                <a:solidFill>
                  <a:schemeClr val="tx1"/>
                </a:solidFill>
              </a:rPr>
              <a:t>diciéndole</a:t>
            </a:r>
            <a:r>
              <a:rPr lang="en-US" sz="2800" b="1" dirty="0" smtClean="0">
                <a:solidFill>
                  <a:schemeClr val="tx1"/>
                </a:solidFill>
              </a:rPr>
              <a:t>: “</a:t>
            </a:r>
            <a:r>
              <a:rPr lang="en-US" sz="2800" b="1" dirty="0" err="1" smtClean="0">
                <a:solidFill>
                  <a:schemeClr val="tx1"/>
                </a:solidFill>
              </a:rPr>
              <a:t>Ningún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visitante</a:t>
            </a:r>
            <a:r>
              <a:rPr lang="en-US" sz="2800" b="1" dirty="0" smtClean="0">
                <a:solidFill>
                  <a:schemeClr val="tx1"/>
                </a:solidFill>
              </a:rPr>
              <a:t> en mi casa ha de ser </a:t>
            </a:r>
            <a:r>
              <a:rPr lang="en-US" sz="2800" b="1" dirty="0" err="1" smtClean="0">
                <a:solidFill>
                  <a:schemeClr val="tx1"/>
                </a:solidFill>
              </a:rPr>
              <a:t>tratado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así</a:t>
            </a:r>
            <a:r>
              <a:rPr lang="en-US" sz="2800" b="1" dirty="0" smtClean="0">
                <a:solidFill>
                  <a:schemeClr val="tx1"/>
                </a:solidFill>
              </a:rPr>
              <a:t>”.</a:t>
            </a:r>
            <a:endParaRPr lang="en-US" sz="2800" b="1" dirty="0" smtClean="0">
              <a:solidFill>
                <a:srgbClr val="8A5C2E"/>
              </a:solidFill>
            </a:endParaRP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0" y="1905000"/>
            <a:ext cx="91440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r>
              <a:rPr lang="en-US" sz="2800" b="1" dirty="0" smtClean="0"/>
              <a:t>	En un </a:t>
            </a:r>
            <a:r>
              <a:rPr lang="en-US" sz="2800" b="1" dirty="0" err="1" smtClean="0"/>
              <a:t>esfuerzo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adicional</a:t>
            </a:r>
            <a:r>
              <a:rPr lang="en-US" sz="2800" b="1" dirty="0" smtClean="0"/>
              <a:t> en </a:t>
            </a:r>
            <a:r>
              <a:rPr lang="en-US" sz="2800" b="1" dirty="0" err="1" smtClean="0"/>
              <a:t>marzo</a:t>
            </a:r>
            <a:r>
              <a:rPr lang="en-US" sz="2800" b="1" dirty="0" smtClean="0"/>
              <a:t> de 1939 de </a:t>
            </a:r>
            <a:r>
              <a:rPr lang="en-US" sz="2800" b="1" dirty="0" err="1" smtClean="0"/>
              <a:t>desviar</a:t>
            </a:r>
            <a:r>
              <a:rPr lang="en-US" sz="2800" b="1" dirty="0" smtClean="0"/>
              <a:t> la </a:t>
            </a:r>
            <a:r>
              <a:rPr lang="en-US" sz="2800" b="1" dirty="0" err="1" smtClean="0"/>
              <a:t>atención</a:t>
            </a:r>
            <a:r>
              <a:rPr lang="en-US" sz="2800" b="1" dirty="0" smtClean="0"/>
              <a:t> de Cristo a </a:t>
            </a:r>
            <a:r>
              <a:rPr lang="en-US" sz="2800" b="1" dirty="0" err="1" smtClean="0"/>
              <a:t>Jehová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cambiaron</a:t>
            </a:r>
            <a:r>
              <a:rPr lang="en-US" sz="2800" b="1" dirty="0" smtClean="0"/>
              <a:t> el </a:t>
            </a:r>
            <a:r>
              <a:rPr lang="en-US" sz="2800" b="1" dirty="0" err="1" smtClean="0"/>
              <a:t>nombre</a:t>
            </a:r>
            <a:r>
              <a:rPr lang="en-US" sz="2800" b="1" dirty="0" smtClean="0"/>
              <a:t> de la </a:t>
            </a:r>
            <a:r>
              <a:rPr lang="en-US" sz="2800" b="1" dirty="0" err="1" smtClean="0"/>
              <a:t>publicación</a:t>
            </a:r>
            <a:r>
              <a:rPr lang="en-US" sz="2800" b="1" dirty="0" smtClean="0"/>
              <a:t>, La </a:t>
            </a:r>
            <a:r>
              <a:rPr lang="en-US" sz="2800" b="1" dirty="0" err="1" smtClean="0"/>
              <a:t>Atalaya</a:t>
            </a:r>
            <a:r>
              <a:rPr lang="en-US" sz="2800" b="1" dirty="0" smtClean="0"/>
              <a:t> y </a:t>
            </a:r>
            <a:r>
              <a:rPr lang="en-US" sz="2800" b="1" dirty="0" err="1" smtClean="0"/>
              <a:t>Heraldo</a:t>
            </a:r>
            <a:r>
              <a:rPr lang="en-US" sz="2800" b="1" dirty="0" smtClean="0"/>
              <a:t> del </a:t>
            </a:r>
            <a:r>
              <a:rPr lang="en-US" sz="2800" b="1" dirty="0" err="1" smtClean="0"/>
              <a:t>Reino</a:t>
            </a:r>
            <a:r>
              <a:rPr lang="en-US" sz="2800" b="1" dirty="0" smtClean="0"/>
              <a:t> de Cristo a La </a:t>
            </a:r>
            <a:r>
              <a:rPr lang="en-US" sz="2800" b="1" dirty="0" err="1" smtClean="0"/>
              <a:t>Atalaya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Anunciando</a:t>
            </a:r>
            <a:r>
              <a:rPr lang="en-US" sz="2800" b="1" dirty="0" smtClean="0"/>
              <a:t> el </a:t>
            </a:r>
            <a:r>
              <a:rPr lang="en-US" sz="2800" b="1" dirty="0" err="1" smtClean="0"/>
              <a:t>Reino</a:t>
            </a:r>
            <a:r>
              <a:rPr lang="en-US" sz="2800" b="1" dirty="0" smtClean="0"/>
              <a:t> de </a:t>
            </a:r>
            <a:r>
              <a:rPr lang="en-US" sz="2800" b="1" dirty="0" err="1" smtClean="0"/>
              <a:t>Jehová</a:t>
            </a:r>
            <a:r>
              <a:rPr lang="en-US" sz="2800" b="1" dirty="0" smtClean="0"/>
              <a:t>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r>
              <a:rPr lang="en-US" sz="2800" b="1" dirty="0" smtClean="0"/>
              <a:t>	</a:t>
            </a:r>
            <a:r>
              <a:rPr lang="en-US" sz="2800" b="1" dirty="0" smtClean="0">
                <a:solidFill>
                  <a:srgbClr val="FF0000"/>
                </a:solidFill>
              </a:rPr>
              <a:t>5. Jacob, Israel, ¿</a:t>
            </a:r>
            <a:r>
              <a:rPr lang="en-US" sz="2800" b="1" u="sng" dirty="0" smtClean="0">
                <a:solidFill>
                  <a:srgbClr val="FF0000"/>
                </a:solidFill>
              </a:rPr>
              <a:t>de </a:t>
            </a:r>
            <a:r>
              <a:rPr lang="en-US" sz="2800" b="1" u="sng" dirty="0" err="1" smtClean="0">
                <a:solidFill>
                  <a:srgbClr val="FF0000"/>
                </a:solidFill>
              </a:rPr>
              <a:t>qué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eran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testigos</a:t>
            </a:r>
            <a:r>
              <a:rPr lang="en-US" sz="2800" b="1" dirty="0" smtClean="0">
                <a:solidFill>
                  <a:srgbClr val="FF0000"/>
                </a:solidFill>
              </a:rPr>
              <a:t> (</a:t>
            </a:r>
            <a:r>
              <a:rPr lang="en-US" sz="2800" b="1" dirty="0" err="1" smtClean="0">
                <a:solidFill>
                  <a:srgbClr val="FF0000"/>
                </a:solidFill>
              </a:rPr>
              <a:t>nombre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común</a:t>
            </a:r>
            <a:r>
              <a:rPr lang="en-US" sz="2800" b="1" dirty="0" smtClean="0">
                <a:solidFill>
                  <a:srgbClr val="FF0000"/>
                </a:solidFill>
              </a:rPr>
              <a:t>)?</a:t>
            </a:r>
            <a:r>
              <a:rPr lang="en-US" sz="2800" b="1" dirty="0" smtClean="0"/>
              <a:t> De ser </a:t>
            </a:r>
            <a:r>
              <a:rPr lang="en-US" sz="2800" b="1" dirty="0" err="1" smtClean="0"/>
              <a:t>Jehová</a:t>
            </a:r>
            <a:r>
              <a:rPr lang="en-US" sz="2800" b="1" dirty="0" smtClean="0"/>
              <a:t> el </a:t>
            </a:r>
            <a:r>
              <a:rPr lang="en-US" sz="2800" b="1" dirty="0" err="1" smtClean="0"/>
              <a:t>único</a:t>
            </a:r>
            <a:r>
              <a:rPr lang="en-US" sz="2800" b="1" dirty="0" smtClean="0"/>
              <a:t> y </a:t>
            </a:r>
            <a:r>
              <a:rPr lang="en-US" sz="2800" b="1" dirty="0" err="1" smtClean="0"/>
              <a:t>verdadero</a:t>
            </a:r>
            <a:r>
              <a:rPr lang="en-US" sz="2800" b="1" dirty="0" smtClean="0"/>
              <a:t> Dios </a:t>
            </a:r>
            <a:r>
              <a:rPr lang="en-US" sz="2800" b="1" dirty="0" err="1" smtClean="0"/>
              <a:t>quien</a:t>
            </a:r>
            <a:r>
              <a:rPr lang="en-US" sz="2800" b="1" dirty="0" smtClean="0"/>
              <a:t> les </a:t>
            </a:r>
            <a:r>
              <a:rPr lang="en-US" sz="2800" b="1" dirty="0" err="1" smtClean="0"/>
              <a:t>había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bendecido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tanto</a:t>
            </a:r>
            <a:r>
              <a:rPr lang="en-US" sz="2800" b="1" dirty="0" smtClean="0"/>
              <a:t> (</a:t>
            </a:r>
            <a:r>
              <a:rPr lang="en-US" sz="2800" b="1" dirty="0" smtClean="0">
                <a:solidFill>
                  <a:srgbClr val="003399"/>
                </a:solidFill>
              </a:rPr>
              <a:t>ver. 1-13</a:t>
            </a:r>
            <a:r>
              <a:rPr lang="en-US" sz="2800" b="1" dirty="0" smtClean="0"/>
              <a:t>).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r>
              <a:rPr lang="en-US" sz="2800" b="1" dirty="0" smtClean="0">
                <a:solidFill>
                  <a:srgbClr val="FF0000"/>
                </a:solidFill>
              </a:rPr>
              <a:t>	6. </a:t>
            </a:r>
            <a:r>
              <a:rPr lang="en-US" sz="2800" b="1" dirty="0" err="1" smtClean="0">
                <a:solidFill>
                  <a:srgbClr val="FF0000"/>
                </a:solidFill>
              </a:rPr>
              <a:t>CONTEXTO</a:t>
            </a:r>
            <a:r>
              <a:rPr lang="en-US" sz="2800" b="1" dirty="0" smtClean="0">
                <a:solidFill>
                  <a:srgbClr val="FF0000"/>
                </a:solidFill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</a:rPr>
              <a:t>CONTEXTO</a:t>
            </a:r>
            <a:r>
              <a:rPr lang="en-US" sz="2800" b="1" dirty="0" smtClean="0">
                <a:solidFill>
                  <a:srgbClr val="FF0000"/>
                </a:solidFill>
              </a:rPr>
              <a:t>, </a:t>
            </a:r>
            <a:r>
              <a:rPr lang="en-US" sz="2800" b="1" dirty="0" err="1" smtClean="0">
                <a:solidFill>
                  <a:srgbClr val="FF0000"/>
                </a:solidFill>
              </a:rPr>
              <a:t>CONTEXTO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r>
              <a:rPr lang="en-US" sz="2800" dirty="0" smtClean="0"/>
              <a:t>		</a:t>
            </a:r>
            <a:r>
              <a:rPr lang="en-US" sz="2800" b="1" dirty="0" smtClean="0"/>
              <a:t>Los </a:t>
            </a:r>
            <a:r>
              <a:rPr lang="en-US" sz="2800" b="1" dirty="0" err="1" smtClean="0"/>
              <a:t>Testigos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ignoran</a:t>
            </a:r>
            <a:r>
              <a:rPr lang="en-US" sz="2800" b="1" dirty="0" smtClean="0"/>
              <a:t> el </a:t>
            </a:r>
            <a:r>
              <a:rPr lang="en-US" sz="2800" b="1" dirty="0" err="1" smtClean="0"/>
              <a:t>contexto</a:t>
            </a:r>
            <a:r>
              <a:rPr lang="en-US" sz="2800" b="1" dirty="0" smtClean="0"/>
              <a:t> y </a:t>
            </a:r>
            <a:r>
              <a:rPr lang="en-US" sz="2800" b="1" dirty="0" err="1" smtClean="0"/>
              <a:t>así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pervierten</a:t>
            </a:r>
            <a:r>
              <a:rPr lang="en-US" sz="2800" b="1" dirty="0" smtClean="0"/>
              <a:t> el </a:t>
            </a:r>
            <a:r>
              <a:rPr lang="en-US" sz="2800" b="1" dirty="0" err="1" smtClean="0"/>
              <a:t>pasaje</a:t>
            </a:r>
            <a:r>
              <a:rPr lang="en-US" sz="2800" b="1" dirty="0" smtClean="0"/>
              <a:t> </a:t>
            </a:r>
            <a:r>
              <a:rPr lang="en-US" sz="2800" b="1" dirty="0" smtClean="0">
                <a:solidFill>
                  <a:srgbClr val="003399"/>
                </a:solidFill>
              </a:rPr>
              <a:t>Isa. 43:10</a:t>
            </a:r>
            <a:r>
              <a:rPr lang="en-US" sz="2800" b="1" dirty="0" smtClean="0"/>
              <a:t>.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900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endParaRPr lang="en-US" sz="2800" b="1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endParaRPr lang="en-US" sz="2800" b="1" dirty="0" smtClean="0"/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F3BCBB-DC25-429E-8486-6117C68222EB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905000"/>
          </a:xfrm>
        </p:spPr>
        <p:txBody>
          <a:bodyPr/>
          <a:lstStyle/>
          <a:p>
            <a:pPr algn="l" eaLnBrk="1" hangingPunct="1">
              <a:lnSpc>
                <a:spcPct val="90000"/>
              </a:lnSpc>
              <a:tabLst>
                <a:tab pos="228600" algn="l"/>
                <a:tab pos="457200" algn="l"/>
              </a:tabLst>
            </a:pPr>
            <a:r>
              <a:rPr lang="en-US" sz="2800" b="1" dirty="0" smtClean="0">
                <a:solidFill>
                  <a:srgbClr val="8A5C2E"/>
                </a:solidFill>
              </a:rPr>
              <a:t>	</a:t>
            </a:r>
            <a:r>
              <a:rPr lang="en-US" sz="2800" b="1" dirty="0" err="1" smtClean="0">
                <a:solidFill>
                  <a:schemeClr val="tx1"/>
                </a:solidFill>
              </a:rPr>
              <a:t>Ejemplos</a:t>
            </a:r>
            <a:r>
              <a:rPr lang="en-US" sz="2800" b="1" dirty="0" smtClean="0">
                <a:solidFill>
                  <a:schemeClr val="tx1"/>
                </a:solidFill>
              </a:rPr>
              <a:t>: </a:t>
            </a:r>
            <a:br>
              <a:rPr lang="en-US" sz="2800" b="1" dirty="0" smtClean="0">
                <a:solidFill>
                  <a:schemeClr val="tx1"/>
                </a:solidFill>
              </a:rPr>
            </a:br>
            <a:r>
              <a:rPr lang="en-US" sz="2800" b="1" dirty="0" smtClean="0">
                <a:solidFill>
                  <a:schemeClr val="tx1"/>
                </a:solidFill>
              </a:rPr>
              <a:t>		a. Un </a:t>
            </a:r>
            <a:r>
              <a:rPr lang="en-US" sz="2800" b="1" dirty="0" err="1" smtClean="0">
                <a:solidFill>
                  <a:schemeClr val="tx1"/>
                </a:solidFill>
              </a:rPr>
              <a:t>sermón</a:t>
            </a:r>
            <a:r>
              <a:rPr lang="en-US" sz="2800" b="1" dirty="0" smtClean="0">
                <a:solidFill>
                  <a:schemeClr val="tx1"/>
                </a:solidFill>
              </a:rPr>
              <a:t> de Carlos Spurgeon, un </a:t>
            </a:r>
            <a:r>
              <a:rPr lang="en-US" sz="2800" b="1" dirty="0" err="1" smtClean="0">
                <a:solidFill>
                  <a:schemeClr val="tx1"/>
                </a:solidFill>
              </a:rPr>
              <a:t>famoso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predicador</a:t>
            </a:r>
            <a:r>
              <a:rPr lang="en-US" sz="2800" b="1" dirty="0" smtClean="0">
                <a:solidFill>
                  <a:schemeClr val="tx1"/>
                </a:solidFill>
              </a:rPr>
              <a:t> de los </a:t>
            </a:r>
            <a:r>
              <a:rPr lang="en-US" sz="2800" b="1" dirty="0" err="1" smtClean="0">
                <a:solidFill>
                  <a:schemeClr val="tx1"/>
                </a:solidFill>
              </a:rPr>
              <a:t>bautistas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particulares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británicos</a:t>
            </a:r>
            <a:r>
              <a:rPr lang="en-US" sz="2800" b="1" dirty="0" smtClean="0">
                <a:solidFill>
                  <a:schemeClr val="tx1"/>
                </a:solidFill>
              </a:rPr>
              <a:t> (1834—1892), </a:t>
            </a:r>
            <a:r>
              <a:rPr lang="en-US" sz="2800" b="1" dirty="0" err="1" smtClean="0">
                <a:solidFill>
                  <a:schemeClr val="tx1"/>
                </a:solidFill>
              </a:rPr>
              <a:t>títiulo</a:t>
            </a:r>
            <a:r>
              <a:rPr lang="en-US" sz="2800" b="1" dirty="0" smtClean="0">
                <a:solidFill>
                  <a:schemeClr val="tx1"/>
                </a:solidFill>
              </a:rPr>
              <a:t>: “</a:t>
            </a:r>
            <a:r>
              <a:rPr lang="en-US" sz="2800" b="1" dirty="0" err="1" smtClean="0">
                <a:solidFill>
                  <a:schemeClr val="tx1"/>
                </a:solidFill>
              </a:rPr>
              <a:t>Da</a:t>
            </a:r>
            <a:r>
              <a:rPr lang="en-US" sz="2800" b="1" dirty="0" smtClean="0">
                <a:solidFill>
                  <a:schemeClr val="tx1"/>
                </a:solidFill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</a:rPr>
              <a:t>acá</a:t>
            </a:r>
            <a:r>
              <a:rPr lang="en-US" sz="2800" b="1" dirty="0" smtClean="0">
                <a:solidFill>
                  <a:schemeClr val="tx1"/>
                </a:solidFill>
              </a:rPr>
              <a:t>, no </a:t>
            </a:r>
            <a:r>
              <a:rPr lang="en-US" sz="2800" b="1" dirty="0" err="1" smtClean="0">
                <a:solidFill>
                  <a:schemeClr val="tx1"/>
                </a:solidFill>
              </a:rPr>
              <a:t>detengas</a:t>
            </a:r>
            <a:r>
              <a:rPr lang="en-US" sz="2800" b="1" dirty="0" smtClean="0">
                <a:solidFill>
                  <a:schemeClr val="tx1"/>
                </a:solidFill>
              </a:rPr>
              <a:t>”.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idx="1"/>
          </p:nvPr>
        </p:nvSpPr>
        <p:spPr>
          <a:xfrm>
            <a:off x="0" y="1676400"/>
            <a:ext cx="9144000" cy="4724400"/>
          </a:xfrm>
        </p:spPr>
        <p:txBody>
          <a:bodyPr/>
          <a:lstStyle/>
          <a:p>
            <a:pPr eaLnBrk="1" hangingPunct="1">
              <a:lnSpc>
                <a:spcPts val="28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r>
              <a:rPr lang="en-US" sz="2800" b="1" dirty="0" smtClean="0"/>
              <a:t>	</a:t>
            </a:r>
            <a:r>
              <a:rPr lang="en-US" sz="2800" b="1" dirty="0" smtClean="0">
                <a:solidFill>
                  <a:srgbClr val="003399"/>
                </a:solidFill>
              </a:rPr>
              <a:t>Isa. 43:6</a:t>
            </a:r>
            <a:r>
              <a:rPr lang="en-US" sz="2800" b="1" dirty="0" smtClean="0"/>
              <a:t>, </a:t>
            </a:r>
            <a:r>
              <a:rPr lang="es-ES" sz="2800" b="1" i="1" dirty="0" smtClean="0"/>
              <a:t>Diré al norte: Da acá; y al sur: No </a:t>
            </a:r>
            <a:r>
              <a:rPr lang="es-ES" sz="2800" b="1" i="1" dirty="0" err="1" smtClean="0"/>
              <a:t>deten</a:t>
            </a:r>
            <a:r>
              <a:rPr lang="es-ES" sz="2800" b="1" i="1" dirty="0" smtClean="0"/>
              <a:t>-gas; trae de lejos mis hijos, y mis hijas de los confines de la tierra.</a:t>
            </a:r>
          </a:p>
          <a:p>
            <a:pPr eaLnBrk="1" hangingPunct="1">
              <a:lnSpc>
                <a:spcPts val="28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r>
              <a:rPr lang="es-ES" sz="2800" b="1" i="1" dirty="0" smtClean="0"/>
              <a:t>	</a:t>
            </a:r>
            <a:r>
              <a:rPr lang="es-ES" sz="2800" b="1" dirty="0" smtClean="0"/>
              <a:t>Su sermón ignoró por completo el contexto y se dirigió a </a:t>
            </a:r>
            <a:r>
              <a:rPr lang="es-ES" sz="2800" b="1" u="sng" dirty="0" smtClean="0"/>
              <a:t>dar acá</a:t>
            </a:r>
            <a:r>
              <a:rPr lang="es-ES" sz="2800" b="1" dirty="0" smtClean="0"/>
              <a:t> los malos hábitos para abandonar-los y de </a:t>
            </a:r>
            <a:r>
              <a:rPr lang="es-ES" sz="2800" b="1" u="sng" dirty="0" smtClean="0"/>
              <a:t>no detener </a:t>
            </a:r>
            <a:r>
              <a:rPr lang="es-ES" sz="2800" b="1" dirty="0" smtClean="0"/>
              <a:t>las buenas ofrendas el domingo sino contribuir con liberalidad.</a:t>
            </a:r>
          </a:p>
          <a:p>
            <a:pPr eaLnBrk="1" hangingPunct="1">
              <a:lnSpc>
                <a:spcPts val="28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r>
              <a:rPr lang="es-ES" sz="2800" b="1" dirty="0" smtClean="0"/>
              <a:t>	Eso no es predicar, sino ¡sermonear!</a:t>
            </a:r>
          </a:p>
          <a:p>
            <a:pPr eaLnBrk="1" hangingPunct="1">
              <a:lnSpc>
                <a:spcPts val="28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r>
              <a:rPr lang="es-ES" sz="2800" b="1" dirty="0" smtClean="0"/>
              <a:t>		b. Muchos se refieren a </a:t>
            </a:r>
            <a:r>
              <a:rPr lang="es-ES" sz="2800" b="1" dirty="0" smtClean="0">
                <a:solidFill>
                  <a:srgbClr val="003399"/>
                </a:solidFill>
              </a:rPr>
              <a:t>Juan 4:24</a:t>
            </a:r>
            <a:r>
              <a:rPr lang="es-ES" sz="2800" b="1" dirty="0" smtClean="0"/>
              <a:t>, </a:t>
            </a:r>
            <a:r>
              <a:rPr lang="es-ES" sz="2800" b="1" i="1" dirty="0" smtClean="0"/>
              <a:t>en espíritu y en verdad, </a:t>
            </a:r>
            <a:r>
              <a:rPr lang="es-ES" sz="2800" b="1" dirty="0" smtClean="0"/>
              <a:t>sin saber lo que en contexto significa. Generalizan la declaración y hacen que signifique</a:t>
            </a:r>
          </a:p>
          <a:p>
            <a:pPr eaLnBrk="1" hangingPunct="1">
              <a:lnSpc>
                <a:spcPts val="28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r>
              <a:rPr lang="en-US" sz="2800" b="1" dirty="0" smtClean="0"/>
              <a:t>“con mucho </a:t>
            </a:r>
            <a:r>
              <a:rPr lang="en-US" sz="2800" b="1" dirty="0" err="1" smtClean="0"/>
              <a:t>entusiasmo</a:t>
            </a:r>
            <a:r>
              <a:rPr lang="en-US" sz="2800" b="1" dirty="0" smtClean="0"/>
              <a:t> y </a:t>
            </a:r>
            <a:r>
              <a:rPr lang="en-US" sz="2800" b="1" dirty="0" err="1" smtClean="0"/>
              <a:t>según</a:t>
            </a:r>
            <a:r>
              <a:rPr lang="en-US" sz="2800" b="1" dirty="0" smtClean="0"/>
              <a:t> la </a:t>
            </a:r>
            <a:r>
              <a:rPr lang="en-US" sz="2800" b="1" dirty="0" err="1" smtClean="0"/>
              <a:t>verdad</a:t>
            </a:r>
            <a:r>
              <a:rPr lang="en-US" sz="2800" b="1" dirty="0" smtClean="0"/>
              <a:t> del </a:t>
            </a:r>
            <a:r>
              <a:rPr lang="en-US" sz="2800" b="1" dirty="0" err="1" smtClean="0"/>
              <a:t>evangelio</a:t>
            </a:r>
            <a:r>
              <a:rPr lang="en-US" sz="2800" b="1" dirty="0" smtClean="0"/>
              <a:t>”.</a:t>
            </a:r>
          </a:p>
          <a:p>
            <a:pPr eaLnBrk="1" hangingPunct="1">
              <a:lnSpc>
                <a:spcPct val="900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endParaRPr lang="es-ES" sz="2800" b="1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endParaRPr lang="es-ES" sz="2800" b="1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endParaRPr lang="es-ES" sz="2800" b="1" dirty="0" smtClean="0"/>
          </a:p>
          <a:p>
            <a:pPr eaLnBrk="1" hangingPunct="1">
              <a:lnSpc>
                <a:spcPct val="90000"/>
              </a:lnSpc>
              <a:spcBef>
                <a:spcPct val="0"/>
              </a:spcBef>
              <a:tabLst>
                <a:tab pos="228600" algn="l"/>
                <a:tab pos="457200" algn="l"/>
                <a:tab pos="685800" algn="l"/>
              </a:tabLst>
            </a:pPr>
            <a:endParaRPr lang="en-US" sz="2800" b="1" dirty="0" smtClean="0"/>
          </a:p>
        </p:txBody>
      </p:sp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7F3BCBB-DC25-429E-8486-6117C68222EB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2515</TotalTime>
  <Words>90</Words>
  <Application>Microsoft Office PowerPoint</Application>
  <PresentationFormat>On-screen Show (4:3)</PresentationFormat>
  <Paragraphs>112</Paragraphs>
  <Slides>20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2" baseType="lpstr">
      <vt:lpstr>Arial</vt:lpstr>
      <vt:lpstr>Default Design</vt:lpstr>
      <vt:lpstr>PowerPoint Presentation</vt:lpstr>
      <vt:lpstr> ISA. 43:1-13</vt:lpstr>
      <vt:lpstr> 5  No temas, porque yo estoy contigo; del oriente traeré tu generación, y del occidente te recogeré. </vt:lpstr>
      <vt:lpstr> 10  Vosotros sois mis testigos, dice Jehová, y mi siervo que yo escogí, para que me conozcáis y creáis, y entendáis que yo mismo soy; antes de mí no fue formado dios, ni lo será después de mí.</vt:lpstr>
      <vt:lpstr>2. Es imprescindible que entendamos la diferencia entre nombre propio y nombre común.</vt:lpstr>
      <vt:lpstr> Gén 32:28, No se dirá más tu nombre Jacob, sino Israel; porque has luchado con Dios y con los hombres, y has vencido.</vt:lpstr>
      <vt:lpstr> Ahora me tocó a mi preguntar. Hech. 1:8, y me seréis testigos en Jerusalén, en toda Judea, en Samaria, y hasta lo último de la tierra. ¿De quién eran los apóstoles testigos?</vt:lpstr>
      <vt:lpstr> Ella entonces me dijo algo vil, y entró su esposo católico en la sala y le ordenó a salir de nuestra presencia, diciéndole: “Ningún visitante en mi casa ha de ser tratado así”.</vt:lpstr>
      <vt:lpstr> Ejemplos:    a. Un sermón de Carlos Spurgeon, un famoso predicador de los bautistas particulares británicos (1834—1892), títiulo: “Da acá, no detengas”.</vt:lpstr>
      <vt:lpstr> Pero Cristo, hablando con la mujer samaritana que tenía conceptos carnales y materialistas (ver. 20, nuestros padres adoraron en este monte, y vosotros decís que en Jerusalén es el lugar donde se debe adorar….</vt:lpstr>
      <vt:lpstr>de los judíos.  23  Mas la hora viene, y ahora es, cuando los verdaderos adoradores adorarán al Padre en espíritu y en verdad; porque también el Padre tales adoradores busca que le adoren.</vt:lpstr>
      <vt:lpstr> Cristo vino predicando el evangelio del Reino, Mat. 4:23, Y recorrió Jesús toda Galilea, enseñando en las sinagogas de ellos, y predicando el evangelio del reino.</vt:lpstr>
      <vt:lpstr>Otros ejemplos de este error:</vt:lpstr>
      <vt:lpstr> Todos debemos temblar (en inglés, quake) a la Palabra de Dios (Isa. 66:5).</vt:lpstr>
      <vt:lpstr> Jn. 15:8, En esto es glorificado mi Padre, en que llevéis mucho fruto, y seáis así mis discípulos.</vt:lpstr>
      <vt:lpstr> 4. Los mormones basan parte de su nombre propio en el nombre común, “santos”. La Iglesia de Jesucristo de los Santos de los últimos Días.</vt:lpstr>
      <vt:lpstr> El contexto no tiene nada que ver con dar a algu-nos un nombre propio que llevar en la religión.</vt:lpstr>
      <vt:lpstr> 4. Es un gran error tomar nombres y designaciones comunes y hacer de ellos NOMBRES PROPIOS.</vt:lpstr>
      <vt:lpstr> ¿Qué tan largo sería el nombre PROPIO para la iglesia del Señor si fuera compuesto de todas las designaciones bíblicas con referencia a ella: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 H. Reeves</dc:creator>
  <cp:lastModifiedBy>Bill Reeves</cp:lastModifiedBy>
  <cp:revision>192</cp:revision>
  <dcterms:created xsi:type="dcterms:W3CDTF">2008-08-22T17:16:32Z</dcterms:created>
  <dcterms:modified xsi:type="dcterms:W3CDTF">2016-11-12T15:57:56Z</dcterms:modified>
</cp:coreProperties>
</file>